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2"/>
    <p:sldId id="257" r:id="rId53"/>
    <p:sldId id="258" r:id="rId54"/>
    <p:sldId id="259" r:id="rId55"/>
    <p:sldId id="260" r:id="rId56"/>
    <p:sldId id="261" r:id="rId57"/>
    <p:sldId id="262" r:id="rId58"/>
    <p:sldId id="263" r:id="rId59"/>
    <p:sldId id="264" r:id="rId60"/>
    <p:sldId id="265" r:id="rId61"/>
    <p:sldId id="266" r:id="rId62"/>
    <p:sldId id="267" r:id="rId63"/>
    <p:sldId id="268" r:id="rId64"/>
    <p:sldId id="269" r:id="rId65"/>
    <p:sldId id="270" r:id="rId66"/>
    <p:sldId id="271" r:id="rId67"/>
    <p:sldId id="272" r:id="rId68"/>
    <p:sldId id="273" r:id="rId69"/>
    <p:sldId id="274" r:id="rId70"/>
    <p:sldId id="275" r:id="rId71"/>
    <p:sldId id="276" r:id="rId72"/>
    <p:sldId id="277" r:id="rId73"/>
    <p:sldId id="278" r:id="rId74"/>
    <p:sldId id="279" r:id="rId75"/>
    <p:sldId id="280" r:id="rId76"/>
    <p:sldId id="281" r:id="rId77"/>
    <p:sldId id="282" r:id="rId78"/>
    <p:sldId id="283" r:id="rId79"/>
    <p:sldId id="284" r:id="rId8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Tangerine" charset="1" panose="02000000000000000000"/>
      <p:regular r:id="rId10"/>
    </p:embeddedFont>
    <p:embeddedFont>
      <p:font typeface="Tangerine Bold" charset="1" panose="02000000000000000000"/>
      <p:regular r:id="rId11"/>
    </p:embeddedFont>
    <p:embeddedFont>
      <p:font typeface="Carelia" charset="1" panose="00000500000000000000"/>
      <p:regular r:id="rId12"/>
    </p:embeddedFont>
    <p:embeddedFont>
      <p:font typeface="Carelia Italics" charset="1" panose="000005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Canva Sans Medium" charset="1" panose="020B0603030501040103"/>
      <p:regular r:id="rId18"/>
    </p:embeddedFont>
    <p:embeddedFont>
      <p:font typeface="Canva Sans Medium Italics" charset="1" panose="020B0603030501040103"/>
      <p:regular r:id="rId19"/>
    </p:embeddedFont>
    <p:embeddedFont>
      <p:font typeface="Alegreya" charset="1" panose="00000500000000000000"/>
      <p:regular r:id="rId20"/>
    </p:embeddedFont>
    <p:embeddedFont>
      <p:font typeface="Alegreya Bold" charset="1" panose="00000800000000000000"/>
      <p:regular r:id="rId21"/>
    </p:embeddedFont>
    <p:embeddedFont>
      <p:font typeface="Alegreya Italics" charset="1" panose="00000500000000000000"/>
      <p:regular r:id="rId22"/>
    </p:embeddedFont>
    <p:embeddedFont>
      <p:font typeface="Alegreya Bold Italics" charset="1" panose="00000800000000000000"/>
      <p:regular r:id="rId23"/>
    </p:embeddedFont>
    <p:embeddedFont>
      <p:font typeface="Alegreya Medium" charset="1" panose="00000600000000000000"/>
      <p:regular r:id="rId24"/>
    </p:embeddedFont>
    <p:embeddedFont>
      <p:font typeface="Alegreya Medium Italics" charset="1" panose="00000600000000000000"/>
      <p:regular r:id="rId25"/>
    </p:embeddedFont>
    <p:embeddedFont>
      <p:font typeface="Alegreya Ultra-Bold" charset="1" panose="00000900000000000000"/>
      <p:regular r:id="rId26"/>
    </p:embeddedFont>
    <p:embeddedFont>
      <p:font typeface="Alegreya Ultra-Bold Italics" charset="1" panose="00000900000000000000"/>
      <p:regular r:id="rId27"/>
    </p:embeddedFont>
    <p:embeddedFont>
      <p:font typeface="Alegreya Heavy" charset="1" panose="00000A00000000000000"/>
      <p:regular r:id="rId28"/>
    </p:embeddedFont>
    <p:embeddedFont>
      <p:font typeface="Alegreya Heavy Italics" charset="1" panose="00000A00000000000000"/>
      <p:regular r:id="rId29"/>
    </p:embeddedFont>
    <p:embeddedFont>
      <p:font typeface="Open Sans" charset="1" panose="020B0606030504020204"/>
      <p:regular r:id="rId30"/>
    </p:embeddedFont>
    <p:embeddedFont>
      <p:font typeface="Open Sans Bold" charset="1" panose="020B0806030504020204"/>
      <p:regular r:id="rId31"/>
    </p:embeddedFont>
    <p:embeddedFont>
      <p:font typeface="Open Sans Italics" charset="1" panose="020B0606030504020204"/>
      <p:regular r:id="rId32"/>
    </p:embeddedFont>
    <p:embeddedFont>
      <p:font typeface="Open Sans Bold Italics" charset="1" panose="020B0806030504020204"/>
      <p:regular r:id="rId33"/>
    </p:embeddedFont>
    <p:embeddedFont>
      <p:font typeface="Open Sans Light" charset="1" panose="020B0306030504020204"/>
      <p:regular r:id="rId34"/>
    </p:embeddedFont>
    <p:embeddedFont>
      <p:font typeface="Open Sans Light Italics" charset="1" panose="020B0306030504020204"/>
      <p:regular r:id="rId35"/>
    </p:embeddedFont>
    <p:embeddedFont>
      <p:font typeface="Open Sans Ultra-Bold" charset="1" panose="00000000000000000000"/>
      <p:regular r:id="rId36"/>
    </p:embeddedFont>
    <p:embeddedFont>
      <p:font typeface="Open Sans Ultra-Bold Italics" charset="1" panose="00000000000000000000"/>
      <p:regular r:id="rId37"/>
    </p:embeddedFont>
    <p:embeddedFont>
      <p:font typeface="Alegreya Sans SC" charset="1" panose="00000500000000000000"/>
      <p:regular r:id="rId38"/>
    </p:embeddedFont>
    <p:embeddedFont>
      <p:font typeface="Alegreya Sans SC Bold" charset="1" panose="00000800000000000000"/>
      <p:regular r:id="rId39"/>
    </p:embeddedFont>
    <p:embeddedFont>
      <p:font typeface="Alegreya Sans SC Italics" charset="1" panose="00000500000000000000"/>
      <p:regular r:id="rId40"/>
    </p:embeddedFont>
    <p:embeddedFont>
      <p:font typeface="Alegreya Sans SC Bold Italics" charset="1" panose="00000800000000000000"/>
      <p:regular r:id="rId41"/>
    </p:embeddedFont>
    <p:embeddedFont>
      <p:font typeface="Alegreya Sans SC Thin" charset="1" panose="00000300000000000000"/>
      <p:regular r:id="rId42"/>
    </p:embeddedFont>
    <p:embeddedFont>
      <p:font typeface="Alegreya Sans SC Thin Italics" charset="1" panose="00000300000000000000"/>
      <p:regular r:id="rId43"/>
    </p:embeddedFont>
    <p:embeddedFont>
      <p:font typeface="Alegreya Sans SC Light" charset="1" panose="00000400000000000000"/>
      <p:regular r:id="rId44"/>
    </p:embeddedFont>
    <p:embeddedFont>
      <p:font typeface="Alegreya Sans SC Light Italics" charset="1" panose="00000400000000000000"/>
      <p:regular r:id="rId45"/>
    </p:embeddedFont>
    <p:embeddedFont>
      <p:font typeface="Alegreya Sans SC Medium" charset="1" panose="00000600000000000000"/>
      <p:regular r:id="rId46"/>
    </p:embeddedFont>
    <p:embeddedFont>
      <p:font typeface="Alegreya Sans SC Medium Italics" charset="1" panose="00000600000000000000"/>
      <p:regular r:id="rId47"/>
    </p:embeddedFont>
    <p:embeddedFont>
      <p:font typeface="Alegreya Sans SC Ultra-Bold" charset="1" panose="00000900000000000000"/>
      <p:regular r:id="rId48"/>
    </p:embeddedFont>
    <p:embeddedFont>
      <p:font typeface="Alegreya Sans SC Ultra-Bold Italics" charset="1" panose="00000900000000000000"/>
      <p:regular r:id="rId49"/>
    </p:embeddedFont>
    <p:embeddedFont>
      <p:font typeface="Alegreya Sans SC Heavy" charset="1" panose="00000A00000000000000"/>
      <p:regular r:id="rId50"/>
    </p:embeddedFont>
    <p:embeddedFont>
      <p:font typeface="Alegreya Sans SC Heavy Italics" charset="1" panose="00000A00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slides/slide1.xml" Type="http://schemas.openxmlformats.org/officeDocument/2006/relationships/slide"/><Relationship Id="rId53" Target="slides/slide2.xml" Type="http://schemas.openxmlformats.org/officeDocument/2006/relationships/slide"/><Relationship Id="rId54" Target="slides/slide3.xml" Type="http://schemas.openxmlformats.org/officeDocument/2006/relationships/slide"/><Relationship Id="rId55" Target="slides/slide4.xml" Type="http://schemas.openxmlformats.org/officeDocument/2006/relationships/slide"/><Relationship Id="rId56" Target="slides/slide5.xml" Type="http://schemas.openxmlformats.org/officeDocument/2006/relationships/slide"/><Relationship Id="rId57" Target="slides/slide6.xml" Type="http://schemas.openxmlformats.org/officeDocument/2006/relationships/slide"/><Relationship Id="rId58" Target="slides/slide7.xml" Type="http://schemas.openxmlformats.org/officeDocument/2006/relationships/slide"/><Relationship Id="rId59" Target="slides/slide8.xml" Type="http://schemas.openxmlformats.org/officeDocument/2006/relationships/slide"/><Relationship Id="rId6" Target="fonts/font6.fntdata" Type="http://schemas.openxmlformats.org/officeDocument/2006/relationships/font"/><Relationship Id="rId60" Target="slides/slide9.xml" Type="http://schemas.openxmlformats.org/officeDocument/2006/relationships/slide"/><Relationship Id="rId61" Target="slides/slide10.xml" Type="http://schemas.openxmlformats.org/officeDocument/2006/relationships/slide"/><Relationship Id="rId62" Target="slides/slide11.xml" Type="http://schemas.openxmlformats.org/officeDocument/2006/relationships/slide"/><Relationship Id="rId63" Target="slides/slide12.xml" Type="http://schemas.openxmlformats.org/officeDocument/2006/relationships/slide"/><Relationship Id="rId64" Target="slides/slide13.xml" Type="http://schemas.openxmlformats.org/officeDocument/2006/relationships/slide"/><Relationship Id="rId65" Target="slides/slide14.xml" Type="http://schemas.openxmlformats.org/officeDocument/2006/relationships/slide"/><Relationship Id="rId66" Target="slides/slide15.xml" Type="http://schemas.openxmlformats.org/officeDocument/2006/relationships/slide"/><Relationship Id="rId67" Target="slides/slide16.xml" Type="http://schemas.openxmlformats.org/officeDocument/2006/relationships/slide"/><Relationship Id="rId68" Target="slides/slide17.xml" Type="http://schemas.openxmlformats.org/officeDocument/2006/relationships/slide"/><Relationship Id="rId69" Target="slides/slide18.xml" Type="http://schemas.openxmlformats.org/officeDocument/2006/relationships/slide"/><Relationship Id="rId7" Target="fonts/font7.fntdata" Type="http://schemas.openxmlformats.org/officeDocument/2006/relationships/font"/><Relationship Id="rId70" Target="slides/slide19.xml" Type="http://schemas.openxmlformats.org/officeDocument/2006/relationships/slide"/><Relationship Id="rId71" Target="slides/slide20.xml" Type="http://schemas.openxmlformats.org/officeDocument/2006/relationships/slide"/><Relationship Id="rId72" Target="slides/slide21.xml" Type="http://schemas.openxmlformats.org/officeDocument/2006/relationships/slide"/><Relationship Id="rId73" Target="slides/slide22.xml" Type="http://schemas.openxmlformats.org/officeDocument/2006/relationships/slide"/><Relationship Id="rId74" Target="slides/slide23.xml" Type="http://schemas.openxmlformats.org/officeDocument/2006/relationships/slide"/><Relationship Id="rId75" Target="slides/slide24.xml" Type="http://schemas.openxmlformats.org/officeDocument/2006/relationships/slide"/><Relationship Id="rId76" Target="slides/slide25.xml" Type="http://schemas.openxmlformats.org/officeDocument/2006/relationships/slide"/><Relationship Id="rId77" Target="slides/slide26.xml" Type="http://schemas.openxmlformats.org/officeDocument/2006/relationships/slide"/><Relationship Id="rId78" Target="slides/slide27.xml" Type="http://schemas.openxmlformats.org/officeDocument/2006/relationships/slide"/><Relationship Id="rId79" Target="slides/slide28.xml" Type="http://schemas.openxmlformats.org/officeDocument/2006/relationships/slide"/><Relationship Id="rId8" Target="fonts/font8.fntdata" Type="http://schemas.openxmlformats.org/officeDocument/2006/relationships/font"/><Relationship Id="rId80" Target="slides/slide29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15.png" Type="http://schemas.openxmlformats.org/officeDocument/2006/relationships/image"/><Relationship Id="rId5" Target="../media/image57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75.png" Type="http://schemas.openxmlformats.org/officeDocument/2006/relationships/image"/><Relationship Id="rId12" Target="../media/image76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60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png" Type="http://schemas.openxmlformats.org/officeDocument/2006/relationships/image"/><Relationship Id="rId11" Target="../media/image86.svg" Type="http://schemas.openxmlformats.org/officeDocument/2006/relationships/image"/><Relationship Id="rId12" Target="../media/image87.png" Type="http://schemas.openxmlformats.org/officeDocument/2006/relationships/image"/><Relationship Id="rId13" Target="../media/image88.svg" Type="http://schemas.openxmlformats.org/officeDocument/2006/relationships/image"/><Relationship Id="rId2" Target="../media/image77.png" Type="http://schemas.openxmlformats.org/officeDocument/2006/relationships/image"/><Relationship Id="rId3" Target="../media/image78.svg" Type="http://schemas.openxmlformats.org/officeDocument/2006/relationships/image"/><Relationship Id="rId4" Target="../media/image79.png" Type="http://schemas.openxmlformats.org/officeDocument/2006/relationships/image"/><Relationship Id="rId5" Target="../media/image80.svg" Type="http://schemas.openxmlformats.org/officeDocument/2006/relationships/image"/><Relationship Id="rId6" Target="../media/image81.png" Type="http://schemas.openxmlformats.org/officeDocument/2006/relationships/image"/><Relationship Id="rId7" Target="../media/image82.svg" Type="http://schemas.openxmlformats.org/officeDocument/2006/relationships/image"/><Relationship Id="rId8" Target="../media/image83.png" Type="http://schemas.openxmlformats.org/officeDocument/2006/relationships/image"/><Relationship Id="rId9" Target="../media/image84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55.png" Type="http://schemas.openxmlformats.org/officeDocument/2006/relationships/image"/><Relationship Id="rId13" Target="../media/image56.svg" Type="http://schemas.openxmlformats.org/officeDocument/2006/relationships/image"/><Relationship Id="rId14" Target="../media/image93.png" Type="http://schemas.openxmlformats.org/officeDocument/2006/relationships/image"/><Relationship Id="rId15" Target="../media/image94.svg" Type="http://schemas.openxmlformats.org/officeDocument/2006/relationships/image"/><Relationship Id="rId2" Target="../media/image58.png" Type="http://schemas.openxmlformats.org/officeDocument/2006/relationships/image"/><Relationship Id="rId3" Target="../media/image59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95.png" Type="http://schemas.openxmlformats.org/officeDocument/2006/relationships/image"/><Relationship Id="rId9" Target="../media/image96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12" Target="../media/image37.png" Type="http://schemas.openxmlformats.org/officeDocument/2006/relationships/image"/><Relationship Id="rId13" Target="../media/image38.png" Type="http://schemas.openxmlformats.org/officeDocument/2006/relationships/image"/><Relationship Id="rId14" Target="../media/image97.png" Type="http://schemas.openxmlformats.org/officeDocument/2006/relationships/image"/><Relationship Id="rId15" Target="../media/image98.svg" Type="http://schemas.openxmlformats.org/officeDocument/2006/relationships/image"/><Relationship Id="rId16" Target="../media/image99.gif" Type="http://schemas.openxmlformats.org/officeDocument/2006/relationships/image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pn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png" Type="http://schemas.openxmlformats.org/officeDocument/2006/relationships/image"/><Relationship Id="rId11" Target="../media/image102.svg" Type="http://schemas.openxmlformats.org/officeDocument/2006/relationships/image"/><Relationship Id="rId2" Target="../media/image27.jpeg" Type="http://schemas.openxmlformats.org/officeDocument/2006/relationships/image"/><Relationship Id="rId3" Target="../media/image31.jpeg" Type="http://schemas.openxmlformats.org/officeDocument/2006/relationships/image"/><Relationship Id="rId4" Target="../media/image32.png" Type="http://schemas.openxmlformats.org/officeDocument/2006/relationships/image"/><Relationship Id="rId5" Target="../media/image100.png" Type="http://schemas.openxmlformats.org/officeDocument/2006/relationships/image"/><Relationship Id="rId6" Target="../media/image30.jpeg" Type="http://schemas.openxmlformats.org/officeDocument/2006/relationships/image"/><Relationship Id="rId7" Target="../media/image29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6.png" Type="http://schemas.openxmlformats.org/officeDocument/2006/relationships/image"/><Relationship Id="rId11" Target="../media/image107.svg" Type="http://schemas.openxmlformats.org/officeDocument/2006/relationships/image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png" Type="http://schemas.openxmlformats.org/officeDocument/2006/relationships/image"/><Relationship Id="rId5" Target="../media/image31.jpeg" Type="http://schemas.openxmlformats.org/officeDocument/2006/relationships/image"/><Relationship Id="rId6" Target="../media/image32.png" Type="http://schemas.openxmlformats.org/officeDocument/2006/relationships/image"/><Relationship Id="rId7" Target="../media/image103.png" Type="http://schemas.openxmlformats.org/officeDocument/2006/relationships/image"/><Relationship Id="rId8" Target="../media/image104.png" Type="http://schemas.openxmlformats.org/officeDocument/2006/relationships/image"/><Relationship Id="rId9" Target="../media/image105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0.svg" Type="http://schemas.openxmlformats.org/officeDocument/2006/relationships/image"/><Relationship Id="rId11" Target="../media/image111.png" Type="http://schemas.openxmlformats.org/officeDocument/2006/relationships/image"/><Relationship Id="rId12" Target="../media/image112.svg" Type="http://schemas.openxmlformats.org/officeDocument/2006/relationships/image"/><Relationship Id="rId2" Target="../media/image108.png" Type="http://schemas.openxmlformats.org/officeDocument/2006/relationships/image"/><Relationship Id="rId3" Target="../media/image31.jpeg" Type="http://schemas.openxmlformats.org/officeDocument/2006/relationships/image"/><Relationship Id="rId4" Target="../media/image32.png" Type="http://schemas.openxmlformats.org/officeDocument/2006/relationships/image"/><Relationship Id="rId5" Target="../media/image28.jpeg" Type="http://schemas.openxmlformats.org/officeDocument/2006/relationships/image"/><Relationship Id="rId6" Target="../media/image29.png" Type="http://schemas.openxmlformats.org/officeDocument/2006/relationships/image"/><Relationship Id="rId7" Target="../media/image30.jpeg" Type="http://schemas.openxmlformats.org/officeDocument/2006/relationships/image"/><Relationship Id="rId8" Target="../media/image100.png" Type="http://schemas.openxmlformats.org/officeDocument/2006/relationships/image"/><Relationship Id="rId9" Target="../media/image109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png" Type="http://schemas.openxmlformats.org/officeDocument/2006/relationships/image"/><Relationship Id="rId5" Target="../media/image31.jpeg" Type="http://schemas.openxmlformats.org/officeDocument/2006/relationships/image"/><Relationship Id="rId6" Target="../media/image32.png" Type="http://schemas.openxmlformats.org/officeDocument/2006/relationships/image"/><Relationship Id="rId7" Target="../media/image103.png" Type="http://schemas.openxmlformats.org/officeDocument/2006/relationships/image"/><Relationship Id="rId8" Target="../media/image104.png" Type="http://schemas.openxmlformats.org/officeDocument/2006/relationships/image"/><Relationship Id="rId9" Target="../media/image10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4.png" Type="http://schemas.openxmlformats.org/officeDocument/2006/relationships/image"/><Relationship Id="rId11" Target="../media/image105.png" Type="http://schemas.openxmlformats.org/officeDocument/2006/relationships/image"/><Relationship Id="rId12" Target="../media/image115.png" Type="http://schemas.openxmlformats.org/officeDocument/2006/relationships/image"/><Relationship Id="rId13" Target="../media/image38.png" Type="http://schemas.openxmlformats.org/officeDocument/2006/relationships/image"/><Relationship Id="rId14" Target="../media/image34.png" Type="http://schemas.openxmlformats.org/officeDocument/2006/relationships/image"/><Relationship Id="rId15" Target="../media/image35.png" Type="http://schemas.openxmlformats.org/officeDocument/2006/relationships/image"/><Relationship Id="rId2" Target="../media/image27.jpeg" Type="http://schemas.openxmlformats.org/officeDocument/2006/relationships/image"/><Relationship Id="rId3" Target="../media/image30.jpeg" Type="http://schemas.openxmlformats.org/officeDocument/2006/relationships/image"/><Relationship Id="rId4" Target="../media/image29.png" Type="http://schemas.openxmlformats.org/officeDocument/2006/relationships/image"/><Relationship Id="rId5" Target="../media/image31.jpeg" Type="http://schemas.openxmlformats.org/officeDocument/2006/relationships/image"/><Relationship Id="rId6" Target="../media/image32.png" Type="http://schemas.openxmlformats.org/officeDocument/2006/relationships/image"/><Relationship Id="rId7" Target="../media/image103.png" Type="http://schemas.openxmlformats.org/officeDocument/2006/relationships/image"/><Relationship Id="rId8" Target="../media/image33.png" Type="http://schemas.openxmlformats.org/officeDocument/2006/relationships/image"/><Relationship Id="rId9" Target="../media/image113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svg" Type="http://schemas.openxmlformats.org/officeDocument/2006/relationships/image"/><Relationship Id="rId2" Target="../media/image27.jpeg" Type="http://schemas.openxmlformats.org/officeDocument/2006/relationships/image"/><Relationship Id="rId3" Target="../media/image104.png" Type="http://schemas.openxmlformats.org/officeDocument/2006/relationships/image"/><Relationship Id="rId4" Target="../media/image30.jpeg" Type="http://schemas.openxmlformats.org/officeDocument/2006/relationships/image"/><Relationship Id="rId5" Target="../media/image29.png" Type="http://schemas.openxmlformats.org/officeDocument/2006/relationships/image"/><Relationship Id="rId6" Target="../media/image33.png" Type="http://schemas.openxmlformats.org/officeDocument/2006/relationships/image"/><Relationship Id="rId7" Target="../media/image105.png" Type="http://schemas.openxmlformats.org/officeDocument/2006/relationships/image"/><Relationship Id="rId8" Target="../media/image116.png" Type="http://schemas.openxmlformats.org/officeDocument/2006/relationships/image"/><Relationship Id="rId9" Target="../media/image117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svg" Type="http://schemas.openxmlformats.org/officeDocument/2006/relationships/image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png" Type="http://schemas.openxmlformats.org/officeDocument/2006/relationships/image"/><Relationship Id="rId5" Target="../media/image31.jpeg" Type="http://schemas.openxmlformats.org/officeDocument/2006/relationships/image"/><Relationship Id="rId6" Target="../media/image32.png" Type="http://schemas.openxmlformats.org/officeDocument/2006/relationships/image"/><Relationship Id="rId7" Target="../media/image103.png" Type="http://schemas.openxmlformats.org/officeDocument/2006/relationships/image"/><Relationship Id="rId8" Target="../media/image104.png" Type="http://schemas.openxmlformats.org/officeDocument/2006/relationships/image"/><Relationship Id="rId9" Target="../media/image119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12" Target="../media/image37.png" Type="http://schemas.openxmlformats.org/officeDocument/2006/relationships/image"/><Relationship Id="rId13" Target="../media/image38.png" Type="http://schemas.openxmlformats.org/officeDocument/2006/relationships/image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pn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31.jpeg" Type="http://schemas.openxmlformats.org/officeDocument/2006/relationships/image"/><Relationship Id="rId4" Target="../media/image32.png" Type="http://schemas.openxmlformats.org/officeDocument/2006/relationships/image"/><Relationship Id="rId5" Target="../media/image100.png" Type="http://schemas.openxmlformats.org/officeDocument/2006/relationships/image"/><Relationship Id="rId6" Target="../media/image30.jpeg" Type="http://schemas.openxmlformats.org/officeDocument/2006/relationships/image"/><Relationship Id="rId7" Target="../media/image29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1.png" Type="http://schemas.openxmlformats.org/officeDocument/2006/relationships/image"/><Relationship Id="rId3" Target="../media/image122.png" Type="http://schemas.openxmlformats.org/officeDocument/2006/relationships/image"/><Relationship Id="rId4" Target="../media/image123.svg" Type="http://schemas.openxmlformats.org/officeDocument/2006/relationships/image"/><Relationship Id="rId5" Target="../media/image124.png" Type="http://schemas.openxmlformats.org/officeDocument/2006/relationships/image"/><Relationship Id="rId6" Target="../media/image125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104.png" Type="http://schemas.openxmlformats.org/officeDocument/2006/relationships/image"/><Relationship Id="rId4" Target="../media/image30.jpeg" Type="http://schemas.openxmlformats.org/officeDocument/2006/relationships/image"/><Relationship Id="rId5" Target="../media/image29.png" Type="http://schemas.openxmlformats.org/officeDocument/2006/relationships/image"/><Relationship Id="rId6" Target="../media/image33.png" Type="http://schemas.openxmlformats.org/officeDocument/2006/relationships/image"/><Relationship Id="rId7" Target="../media/image105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27.png" Type="http://schemas.openxmlformats.org/officeDocument/2006/relationships/image"/><Relationship Id="rId8" Target="../media/image128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9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27.png" Type="http://schemas.openxmlformats.org/officeDocument/2006/relationships/image"/><Relationship Id="rId6" Target="../media/image128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7.png" Type="http://schemas.openxmlformats.org/officeDocument/2006/relationships/image"/><Relationship Id="rId11" Target="../media/image128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2.png" Type="http://schemas.openxmlformats.org/officeDocument/2006/relationships/image"/><Relationship Id="rId15" Target="../media/image13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30.png" Type="http://schemas.openxmlformats.org/officeDocument/2006/relationships/image"/><Relationship Id="rId9" Target="../media/image131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12" Target="../media/image37.png" Type="http://schemas.openxmlformats.org/officeDocument/2006/relationships/image"/><Relationship Id="rId13" Target="../media/image38.png" Type="http://schemas.openxmlformats.org/officeDocument/2006/relationships/image"/><Relationship Id="rId14" Target="../media/image39.png" Type="http://schemas.openxmlformats.org/officeDocument/2006/relationships/image"/><Relationship Id="rId15" Target="../media/image40.svg" Type="http://schemas.openxmlformats.org/officeDocument/2006/relationships/image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pn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2" Target="../media/image27.jpeg" Type="http://schemas.openxmlformats.org/officeDocument/2006/relationships/image"/><Relationship Id="rId3" Target="../media/image30.jpeg" Type="http://schemas.openxmlformats.org/officeDocument/2006/relationships/image"/><Relationship Id="rId4" Target="../media/image29.png" Type="http://schemas.openxmlformats.org/officeDocument/2006/relationships/image"/><Relationship Id="rId5" Target="../media/image43.png" Type="http://schemas.openxmlformats.org/officeDocument/2006/relationships/image"/><Relationship Id="rId6" Target="../media/image36.png" Type="http://schemas.openxmlformats.org/officeDocument/2006/relationships/image"/><Relationship Id="rId7" Target="../media/image35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11" Target="../media/image59.svg" Type="http://schemas.openxmlformats.org/officeDocument/2006/relationships/image"/><Relationship Id="rId12" Target="../media/image60.png" Type="http://schemas.openxmlformats.org/officeDocument/2006/relationships/image"/><Relationship Id="rId13" Target="../media/image61.png" Type="http://schemas.openxmlformats.org/officeDocument/2006/relationships/image"/><Relationship Id="rId14" Target="../media/image62.svg" Type="http://schemas.openxmlformats.org/officeDocument/2006/relationships/image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15.png" Type="http://schemas.openxmlformats.org/officeDocument/2006/relationships/image"/><Relationship Id="rId9" Target="../media/image5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26857" y="2314961"/>
            <a:ext cx="10034287" cy="5623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97"/>
              </a:lnSpc>
              <a:spcBef>
                <a:spcPct val="0"/>
              </a:spcBef>
            </a:pPr>
            <a:r>
              <a:rPr lang="en-US" sz="10712">
                <a:solidFill>
                  <a:srgbClr val="433831"/>
                </a:solidFill>
                <a:latin typeface="Alegreya Heavy"/>
              </a:rPr>
              <a:t>INFORMAL CAREGIVER BURNOUT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911471" y="7545264"/>
            <a:ext cx="6465058" cy="928617"/>
          </a:xfrm>
          <a:custGeom>
            <a:avLst/>
            <a:gdLst/>
            <a:ahLst/>
            <a:cxnLst/>
            <a:rect r="r" b="b" t="t" l="l"/>
            <a:pathLst>
              <a:path h="928617" w="6465058">
                <a:moveTo>
                  <a:pt x="0" y="0"/>
                </a:moveTo>
                <a:lnTo>
                  <a:pt x="6465058" y="0"/>
                </a:lnTo>
                <a:lnTo>
                  <a:pt x="6465058" y="928618"/>
                </a:lnTo>
                <a:lnTo>
                  <a:pt x="0" y="928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58007" y="8796277"/>
            <a:ext cx="6371987" cy="1194748"/>
          </a:xfrm>
          <a:custGeom>
            <a:avLst/>
            <a:gdLst/>
            <a:ahLst/>
            <a:cxnLst/>
            <a:rect r="r" b="b" t="t" l="l"/>
            <a:pathLst>
              <a:path h="1194748" w="6371987">
                <a:moveTo>
                  <a:pt x="0" y="0"/>
                </a:moveTo>
                <a:lnTo>
                  <a:pt x="6371986" y="0"/>
                </a:lnTo>
                <a:lnTo>
                  <a:pt x="6371986" y="1194747"/>
                </a:lnTo>
                <a:lnTo>
                  <a:pt x="0" y="1194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17851" y="301167"/>
            <a:ext cx="2544579" cy="2395990"/>
          </a:xfrm>
          <a:custGeom>
            <a:avLst/>
            <a:gdLst/>
            <a:ahLst/>
            <a:cxnLst/>
            <a:rect r="r" b="b" t="t" l="l"/>
            <a:pathLst>
              <a:path h="2395990" w="2544579">
                <a:moveTo>
                  <a:pt x="0" y="0"/>
                </a:moveTo>
                <a:lnTo>
                  <a:pt x="2544579" y="0"/>
                </a:lnTo>
                <a:lnTo>
                  <a:pt x="2544579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1218" y="8965596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4161143" y="-1503017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41545">
            <a:off x="6631526" y="1901783"/>
            <a:ext cx="1120358" cy="997119"/>
          </a:xfrm>
          <a:custGeom>
            <a:avLst/>
            <a:gdLst/>
            <a:ahLst/>
            <a:cxnLst/>
            <a:rect r="r" b="b" t="t" l="l"/>
            <a:pathLst>
              <a:path h="997119" w="1120358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812159">
            <a:off x="10487037" y="1836280"/>
            <a:ext cx="1120358" cy="997119"/>
          </a:xfrm>
          <a:custGeom>
            <a:avLst/>
            <a:gdLst/>
            <a:ahLst/>
            <a:cxnLst/>
            <a:rect r="r" b="b" t="t" l="l"/>
            <a:pathLst>
              <a:path h="997119" w="1120358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4544244" y="7545264"/>
            <a:ext cx="458160" cy="436499"/>
            <a:chOff x="0" y="0"/>
            <a:chExt cx="1772920" cy="1689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676135" y="5658866"/>
            <a:ext cx="261444" cy="249084"/>
            <a:chOff x="0" y="0"/>
            <a:chExt cx="1772920" cy="1689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663461" y="3237660"/>
            <a:ext cx="261444" cy="249084"/>
            <a:chOff x="0" y="0"/>
            <a:chExt cx="1772920" cy="16891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5317568" y="6783654"/>
            <a:ext cx="261444" cy="249084"/>
            <a:chOff x="0" y="0"/>
            <a:chExt cx="1772920" cy="16891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85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85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grpSp>
        <p:nvGrpSpPr>
          <p:cNvPr name="Group 34" id="34"/>
          <p:cNvGrpSpPr/>
          <p:nvPr/>
        </p:nvGrpSpPr>
        <p:grpSpPr>
          <a:xfrm rot="0"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88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88"/>
                  </a:lnSpc>
                </a:pPr>
              </a:p>
            </p:txBody>
          </p:sp>
        </p:grpSp>
      </p:grpSp>
      <p:grpSp>
        <p:nvGrpSpPr>
          <p:cNvPr name="Group 41" id="41"/>
          <p:cNvGrpSpPr/>
          <p:nvPr/>
        </p:nvGrpSpPr>
        <p:grpSpPr>
          <a:xfrm rot="0">
            <a:off x="5150404" y="1941313"/>
            <a:ext cx="595772" cy="595772"/>
            <a:chOff x="0" y="0"/>
            <a:chExt cx="794363" cy="794363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0"/>
              <a:ext cx="794363" cy="794363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0"/>
                  </a:lnSpc>
                </a:pPr>
              </a:p>
            </p:txBody>
          </p:sp>
        </p:grpSp>
      </p:grpSp>
      <p:sp>
        <p:nvSpPr>
          <p:cNvPr name="Freeform 48" id="48"/>
          <p:cNvSpPr/>
          <p:nvPr/>
        </p:nvSpPr>
        <p:spPr>
          <a:xfrm flipH="false" flipV="false" rot="0">
            <a:off x="14287821" y="4288864"/>
            <a:ext cx="2447468" cy="1942678"/>
          </a:xfrm>
          <a:custGeom>
            <a:avLst/>
            <a:gdLst/>
            <a:ahLst/>
            <a:cxnLst/>
            <a:rect r="r" b="b" t="t" l="l"/>
            <a:pathLst>
              <a:path h="1942678" w="2447468">
                <a:moveTo>
                  <a:pt x="0" y="0"/>
                </a:moveTo>
                <a:lnTo>
                  <a:pt x="2447469" y="0"/>
                </a:lnTo>
                <a:lnTo>
                  <a:pt x="2447469" y="1942678"/>
                </a:lnTo>
                <a:lnTo>
                  <a:pt x="0" y="1942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6455517" y="8965861"/>
            <a:ext cx="537696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433831"/>
                </a:solidFill>
                <a:latin typeface="Alegreya Bold"/>
              </a:rPr>
              <a:t>Kulvir, Neleah, Jared, Robert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479309" y="3029556"/>
            <a:ext cx="8750219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>
                <a:solidFill>
                  <a:srgbClr val="5B4F47"/>
                </a:solidFill>
                <a:latin typeface="Alegreya"/>
              </a:rPr>
              <a:t>Contributes to sustainability of formal care system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0521" y="2315742"/>
            <a:ext cx="6390038" cy="6413359"/>
          </a:xfrm>
          <a:custGeom>
            <a:avLst/>
            <a:gdLst/>
            <a:ahLst/>
            <a:cxnLst/>
            <a:rect r="r" b="b" t="t" l="l"/>
            <a:pathLst>
              <a:path h="6413359" w="6390038">
                <a:moveTo>
                  <a:pt x="0" y="0"/>
                </a:moveTo>
                <a:lnTo>
                  <a:pt x="6390037" y="0"/>
                </a:lnTo>
                <a:lnTo>
                  <a:pt x="6390037" y="6413359"/>
                </a:lnTo>
                <a:lnTo>
                  <a:pt x="0" y="6413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87707" y="256159"/>
            <a:ext cx="11383071" cy="1668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6399">
                <a:solidFill>
                  <a:srgbClr val="5B4F47"/>
                </a:solidFill>
                <a:latin typeface="Alegreya Ultra-Bold"/>
              </a:rPr>
              <a:t>Employment Insurance Caregiving Beneftis and Leave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87707" y="4767729"/>
            <a:ext cx="2175237" cy="2397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66"/>
              </a:lnSpc>
              <a:spcBef>
                <a:spcPct val="0"/>
              </a:spcBef>
            </a:pPr>
            <a:r>
              <a:rPr lang="en-US" sz="6204">
                <a:solidFill>
                  <a:srgbClr val="FFFFFF"/>
                </a:solidFill>
                <a:latin typeface="Alegreya Bold"/>
              </a:rPr>
              <a:t>£119 billion UK 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358169"/>
            <a:ext cx="2764876" cy="2397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66"/>
              </a:lnSpc>
            </a:pPr>
            <a:r>
              <a:rPr lang="en-US" sz="6204">
                <a:solidFill>
                  <a:srgbClr val="FFFFFF"/>
                </a:solidFill>
                <a:latin typeface="Alegreya Bold"/>
              </a:rPr>
              <a:t>$25 billion</a:t>
            </a:r>
          </a:p>
          <a:p>
            <a:pPr algn="ctr" marL="0" indent="0" lvl="0">
              <a:lnSpc>
                <a:spcPts val="6266"/>
              </a:lnSpc>
              <a:spcBef>
                <a:spcPct val="0"/>
              </a:spcBef>
            </a:pPr>
            <a:r>
              <a:rPr lang="en-US" sz="6204">
                <a:solidFill>
                  <a:srgbClr val="FFFFFF"/>
                </a:solidFill>
                <a:latin typeface="Alegreya Bold"/>
              </a:rPr>
              <a:t>Canada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627076" y="4267806"/>
            <a:ext cx="442657" cy="395427"/>
          </a:xfrm>
          <a:custGeom>
            <a:avLst/>
            <a:gdLst/>
            <a:ahLst/>
            <a:cxnLst/>
            <a:rect r="r" b="b" t="t" l="l"/>
            <a:pathLst>
              <a:path h="395427" w="442657">
                <a:moveTo>
                  <a:pt x="0" y="0"/>
                </a:moveTo>
                <a:lnTo>
                  <a:pt x="442658" y="0"/>
                </a:lnTo>
                <a:lnTo>
                  <a:pt x="442658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27076" y="5029200"/>
            <a:ext cx="442657" cy="395427"/>
          </a:xfrm>
          <a:custGeom>
            <a:avLst/>
            <a:gdLst/>
            <a:ahLst/>
            <a:cxnLst/>
            <a:rect r="r" b="b" t="t" l="l"/>
            <a:pathLst>
              <a:path h="395427" w="442657">
                <a:moveTo>
                  <a:pt x="0" y="0"/>
                </a:moveTo>
                <a:lnTo>
                  <a:pt x="442658" y="0"/>
                </a:lnTo>
                <a:lnTo>
                  <a:pt x="442658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4705440" y="-1389339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0496" y="8842342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01715">
            <a:off x="6290593" y="8534931"/>
            <a:ext cx="1450030" cy="1130633"/>
          </a:xfrm>
          <a:custGeom>
            <a:avLst/>
            <a:gdLst/>
            <a:ahLst/>
            <a:cxnLst/>
            <a:rect r="r" b="b" t="t" l="l"/>
            <a:pathLst>
              <a:path h="1130633" w="1450030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49553">
            <a:off x="16732849" y="6751408"/>
            <a:ext cx="1562518" cy="1289788"/>
          </a:xfrm>
          <a:custGeom>
            <a:avLst/>
            <a:gdLst/>
            <a:ahLst/>
            <a:cxnLst/>
            <a:rect r="r" b="b" t="t" l="l"/>
            <a:pathLst>
              <a:path h="1289788" w="156251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974378" y="-86562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627076" y="3177054"/>
            <a:ext cx="442657" cy="395427"/>
          </a:xfrm>
          <a:custGeom>
            <a:avLst/>
            <a:gdLst/>
            <a:ahLst/>
            <a:cxnLst/>
            <a:rect r="r" b="b" t="t" l="l"/>
            <a:pathLst>
              <a:path h="395427" w="442657">
                <a:moveTo>
                  <a:pt x="0" y="0"/>
                </a:moveTo>
                <a:lnTo>
                  <a:pt x="442658" y="0"/>
                </a:lnTo>
                <a:lnTo>
                  <a:pt x="442658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460259" y="4208344"/>
            <a:ext cx="875021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>
                <a:solidFill>
                  <a:srgbClr val="5B4F47"/>
                </a:solidFill>
                <a:latin typeface="Alegreya"/>
              </a:rPr>
              <a:t>Provide 70-90%  of care for elderly in Canada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60259" y="7037214"/>
            <a:ext cx="8827741" cy="2204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19"/>
              </a:lnSpc>
            </a:pPr>
            <a:r>
              <a:rPr lang="en-US" sz="3399">
                <a:solidFill>
                  <a:srgbClr val="5B4F47"/>
                </a:solidFill>
                <a:latin typeface="Alegreya"/>
              </a:rPr>
              <a:t>Spend approximately 20 hours/week</a:t>
            </a:r>
          </a:p>
          <a:p>
            <a:pPr marL="734056" indent="-367028" lvl="1">
              <a:lnSpc>
                <a:spcPts val="4419"/>
              </a:lnSpc>
              <a:buFont typeface="Arial"/>
              <a:buChar char="•"/>
            </a:pPr>
            <a:r>
              <a:rPr lang="en-US" sz="3399">
                <a:solidFill>
                  <a:srgbClr val="5B4F47"/>
                </a:solidFill>
                <a:latin typeface="Alegreya"/>
              </a:rPr>
              <a:t>limited social engagement</a:t>
            </a:r>
          </a:p>
          <a:p>
            <a:pPr marL="734056" indent="-367028" lvl="1">
              <a:lnSpc>
                <a:spcPts val="4419"/>
              </a:lnSpc>
              <a:buFont typeface="Arial"/>
              <a:buChar char="•"/>
            </a:pPr>
            <a:r>
              <a:rPr lang="en-US" sz="3399">
                <a:solidFill>
                  <a:srgbClr val="5B4F47"/>
                </a:solidFill>
                <a:latin typeface="Alegreya"/>
              </a:rPr>
              <a:t>limited participation in paid labour</a:t>
            </a:r>
          </a:p>
          <a:p>
            <a:pPr marL="734056" indent="-367028" lvl="1">
              <a:lnSpc>
                <a:spcPts val="4419"/>
              </a:lnSpc>
              <a:buFont typeface="Arial"/>
              <a:buChar char="•"/>
            </a:pPr>
            <a:r>
              <a:rPr lang="en-US" sz="3399">
                <a:solidFill>
                  <a:srgbClr val="5B4F47"/>
                </a:solidFill>
                <a:latin typeface="Alegreya"/>
              </a:rPr>
              <a:t>Increase physical and mental health problems</a:t>
            </a:r>
            <a:r>
              <a:rPr lang="en-US" sz="3399">
                <a:solidFill>
                  <a:srgbClr val="5B4F47"/>
                </a:solidFill>
                <a:latin typeface="Alegreya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820558" y="2315742"/>
            <a:ext cx="875021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5B4F47"/>
                </a:solidFill>
                <a:latin typeface="Alegreya Bold"/>
              </a:rPr>
              <a:t>Informal Caregivers: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8627076" y="7165344"/>
            <a:ext cx="442657" cy="395427"/>
          </a:xfrm>
          <a:custGeom>
            <a:avLst/>
            <a:gdLst/>
            <a:ahLst/>
            <a:cxnLst/>
            <a:rect r="r" b="b" t="t" l="l"/>
            <a:pathLst>
              <a:path h="395427" w="442657">
                <a:moveTo>
                  <a:pt x="0" y="0"/>
                </a:moveTo>
                <a:lnTo>
                  <a:pt x="442658" y="0"/>
                </a:lnTo>
                <a:lnTo>
                  <a:pt x="442658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9460259" y="4910277"/>
            <a:ext cx="875021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>
                <a:solidFill>
                  <a:srgbClr val="5B4F47"/>
                </a:solidFill>
                <a:latin typeface="Alegreya"/>
              </a:rPr>
              <a:t>Participate in economy and contribute in society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384222" y="5615127"/>
            <a:ext cx="8750219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799">
                <a:solidFill>
                  <a:srgbClr val="5B4F47"/>
                </a:solidFill>
                <a:latin typeface="Alegreya"/>
              </a:rPr>
              <a:t>(Khayatzdeh-Mahani &amp; Leslie, 2018)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20558" y="6319977"/>
            <a:ext cx="875021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5B4F47"/>
                </a:solidFill>
                <a:latin typeface="Alegreya Bold"/>
              </a:rPr>
              <a:t>Informal Caregivers Burnout:</a:t>
            </a:r>
          </a:p>
        </p:txBody>
      </p:sp>
      <p:sp>
        <p:nvSpPr>
          <p:cNvPr name="TextBox 23" id="23"/>
          <p:cNvSpPr txBox="true"/>
          <p:nvPr/>
        </p:nvSpPr>
        <p:spPr>
          <a:xfrm rot="-2432772">
            <a:off x="123327" y="728663"/>
            <a:ext cx="2098972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CE7D5F"/>
                </a:solidFill>
                <a:latin typeface="Alegreya Bold"/>
              </a:rPr>
              <a:t>Rationale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928506" y="9580778"/>
            <a:ext cx="3553867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Alegreya"/>
              </a:rPr>
              <a:t>(Statistics Canada, 2022)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4648" y="13056"/>
            <a:ext cx="12356810" cy="2879137"/>
          </a:xfrm>
          <a:custGeom>
            <a:avLst/>
            <a:gdLst/>
            <a:ahLst/>
            <a:cxnLst/>
            <a:rect r="r" b="b" t="t" l="l"/>
            <a:pathLst>
              <a:path h="2879137" w="12356810">
                <a:moveTo>
                  <a:pt x="0" y="0"/>
                </a:moveTo>
                <a:lnTo>
                  <a:pt x="12356810" y="0"/>
                </a:lnTo>
                <a:lnTo>
                  <a:pt x="12356810" y="2879136"/>
                </a:lnTo>
                <a:lnTo>
                  <a:pt x="0" y="2879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96465" y="3252140"/>
            <a:ext cx="7419351" cy="5660437"/>
            <a:chOff x="0" y="0"/>
            <a:chExt cx="2091114" cy="159537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91114" cy="1595371"/>
            </a:xfrm>
            <a:custGeom>
              <a:avLst/>
              <a:gdLst/>
              <a:ahLst/>
              <a:cxnLst/>
              <a:rect r="r" b="b" t="t" l="l"/>
              <a:pathLst>
                <a:path h="1595371" w="2091114">
                  <a:moveTo>
                    <a:pt x="0" y="0"/>
                  </a:moveTo>
                  <a:lnTo>
                    <a:pt x="2091114" y="0"/>
                  </a:lnTo>
                  <a:lnTo>
                    <a:pt x="2091114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91114" cy="1633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866964" y="3712401"/>
            <a:ext cx="7191440" cy="4711711"/>
            <a:chOff x="0" y="0"/>
            <a:chExt cx="9588587" cy="6282281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652" r="0" b="652"/>
            <a:stretch>
              <a:fillRect/>
            </a:stretch>
          </p:blipFill>
          <p:spPr>
            <a:xfrm flipH="false" flipV="false">
              <a:off x="0" y="0"/>
              <a:ext cx="9588587" cy="6282281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689253" y="4095490"/>
            <a:ext cx="442657" cy="395427"/>
          </a:xfrm>
          <a:custGeom>
            <a:avLst/>
            <a:gdLst/>
            <a:ahLst/>
            <a:cxnLst/>
            <a:rect r="r" b="b" t="t" l="l"/>
            <a:pathLst>
              <a:path h="395427" w="44265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4705440" y="-1389339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grpSp>
        <p:nvGrpSpPr>
          <p:cNvPr name="Group 17" id="17"/>
          <p:cNvGrpSpPr/>
          <p:nvPr/>
        </p:nvGrpSpPr>
        <p:grpSpPr>
          <a:xfrm rot="0"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88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88"/>
                  </a:lnSpc>
                </a:pPr>
              </a:p>
            </p:txBody>
          </p:sp>
        </p:grpSp>
      </p:grpSp>
      <p:sp>
        <p:nvSpPr>
          <p:cNvPr name="Freeform 24" id="24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10800000">
            <a:off x="15602049" y="7700579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89253" y="6410344"/>
            <a:ext cx="442657" cy="395427"/>
          </a:xfrm>
          <a:custGeom>
            <a:avLst/>
            <a:gdLst/>
            <a:ahLst/>
            <a:cxnLst/>
            <a:rect r="r" b="b" t="t" l="l"/>
            <a:pathLst>
              <a:path h="395427" w="44265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89253" y="8089436"/>
            <a:ext cx="442657" cy="395427"/>
          </a:xfrm>
          <a:custGeom>
            <a:avLst/>
            <a:gdLst/>
            <a:ahLst/>
            <a:cxnLst/>
            <a:rect r="r" b="b" t="t" l="l"/>
            <a:pathLst>
              <a:path h="395427" w="44265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689253" y="5471992"/>
            <a:ext cx="442657" cy="395427"/>
          </a:xfrm>
          <a:custGeom>
            <a:avLst/>
            <a:gdLst/>
            <a:ahLst/>
            <a:cxnLst/>
            <a:rect r="r" b="b" t="t" l="l"/>
            <a:pathLst>
              <a:path h="395427" w="44265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278461">
            <a:off x="16445058" y="1264987"/>
            <a:ext cx="1405956" cy="1405956"/>
          </a:xfrm>
          <a:custGeom>
            <a:avLst/>
            <a:gdLst/>
            <a:ahLst/>
            <a:cxnLst/>
            <a:rect r="r" b="b" t="t" l="l"/>
            <a:pathLst>
              <a:path h="1405956" w="1405956">
                <a:moveTo>
                  <a:pt x="0" y="0"/>
                </a:moveTo>
                <a:lnTo>
                  <a:pt x="1405955" y="0"/>
                </a:lnTo>
                <a:lnTo>
                  <a:pt x="1405955" y="1405956"/>
                </a:lnTo>
                <a:lnTo>
                  <a:pt x="0" y="1405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1954390" y="8612122"/>
            <a:ext cx="6104014" cy="24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1600">
                <a:solidFill>
                  <a:srgbClr val="FEFEFE"/>
                </a:solidFill>
                <a:latin typeface="Alegreya Medium"/>
              </a:rPr>
              <a:t>https://www.canada.ca/en/services/benefits/ei/caregiving.html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62190" y="8013316"/>
            <a:ext cx="8972940" cy="165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19"/>
              </a:lnSpc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Easier to find and understand </a:t>
            </a:r>
          </a:p>
          <a:p>
            <a:pPr marL="734056" indent="-367028" lvl="1">
              <a:lnSpc>
                <a:spcPts val="441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Findability rates are 84%</a:t>
            </a:r>
          </a:p>
          <a:p>
            <a:pPr algn="l" marL="734056" indent="-367028" lvl="1">
              <a:lnSpc>
                <a:spcPts val="441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Overall EI success is 79%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831518" y="488439"/>
            <a:ext cx="11383071" cy="182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>
                <a:solidFill>
                  <a:srgbClr val="5B4F47"/>
                </a:solidFill>
                <a:latin typeface="Alegreya Ultra-Bold"/>
              </a:rPr>
              <a:t>Employment Insurance Caregiving Beneftis and Leave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44648" y="3921957"/>
            <a:ext cx="8731123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Financial Assistance to almost 2 million Canadian every year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76272" y="2952102"/>
            <a:ext cx="875021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5B4F47"/>
                </a:solidFill>
                <a:latin typeface="Alegreya Bold"/>
              </a:rPr>
              <a:t>Successes: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160869" y="9518584"/>
            <a:ext cx="7074261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33831"/>
                </a:solidFill>
                <a:latin typeface="Alegreya"/>
              </a:rPr>
              <a:t>(Service Canada, 2018)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44648" y="5393252"/>
            <a:ext cx="8731123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Consider various family dynamics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62190" y="6359705"/>
            <a:ext cx="8731123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Provide benefits for approximately 9 months to 1 year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175892" y="7250364"/>
            <a:ext cx="7074261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33831"/>
                </a:solidFill>
                <a:latin typeface="Alegreya"/>
              </a:rPr>
              <a:t>(Service Canada, 2023)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C1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37657" cy="1595371"/>
            </a:xfrm>
            <a:custGeom>
              <a:avLst/>
              <a:gdLst/>
              <a:ahLst/>
              <a:cxnLst/>
              <a:rect r="r" b="b" t="t" l="l"/>
              <a:pathLst>
                <a:path h="1595371" w="1737657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953322" y="0"/>
            <a:ext cx="11580188" cy="11580188"/>
          </a:xfrm>
          <a:custGeom>
            <a:avLst/>
            <a:gdLst/>
            <a:ahLst/>
            <a:cxnLst/>
            <a:rect r="r" b="b" t="t" l="l"/>
            <a:pathLst>
              <a:path h="11580188" w="11580188">
                <a:moveTo>
                  <a:pt x="0" y="0"/>
                </a:moveTo>
                <a:lnTo>
                  <a:pt x="11580188" y="0"/>
                </a:lnTo>
                <a:lnTo>
                  <a:pt x="11580188" y="11580188"/>
                </a:lnTo>
                <a:lnTo>
                  <a:pt x="0" y="11580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847601">
            <a:off x="1033913" y="4838196"/>
            <a:ext cx="4883145" cy="4483295"/>
            <a:chOff x="0" y="0"/>
            <a:chExt cx="1737657" cy="159537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37657" cy="1595371"/>
            </a:xfrm>
            <a:custGeom>
              <a:avLst/>
              <a:gdLst/>
              <a:ahLst/>
              <a:cxnLst/>
              <a:rect r="r" b="b" t="t" l="l"/>
              <a:pathLst>
                <a:path h="1595371" w="1737657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7477626" y="3416923"/>
            <a:ext cx="789680" cy="705423"/>
          </a:xfrm>
          <a:custGeom>
            <a:avLst/>
            <a:gdLst/>
            <a:ahLst/>
            <a:cxnLst/>
            <a:rect r="r" b="b" t="t" l="l"/>
            <a:pathLst>
              <a:path h="705423" w="789680">
                <a:moveTo>
                  <a:pt x="0" y="0"/>
                </a:moveTo>
                <a:lnTo>
                  <a:pt x="789679" y="0"/>
                </a:lnTo>
                <a:lnTo>
                  <a:pt x="789679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0496" y="8842342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sp>
        <p:nvSpPr>
          <p:cNvPr name="Freeform 18" id="18"/>
          <p:cNvSpPr/>
          <p:nvPr/>
        </p:nvSpPr>
        <p:spPr>
          <a:xfrm flipH="false" flipV="false" rot="0">
            <a:off x="-1586553" y="-1418369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793856">
            <a:off x="1524720" y="1531730"/>
            <a:ext cx="3274420" cy="3274420"/>
          </a:xfrm>
          <a:custGeom>
            <a:avLst/>
            <a:gdLst/>
            <a:ahLst/>
            <a:cxnLst/>
            <a:rect r="r" b="b" t="t" l="l"/>
            <a:pathLst>
              <a:path h="3274420" w="3274420">
                <a:moveTo>
                  <a:pt x="0" y="0"/>
                </a:moveTo>
                <a:lnTo>
                  <a:pt x="3274420" y="0"/>
                </a:lnTo>
                <a:lnTo>
                  <a:pt x="3274420" y="3274420"/>
                </a:lnTo>
                <a:lnTo>
                  <a:pt x="0" y="3274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879786">
            <a:off x="2354440" y="5143500"/>
            <a:ext cx="2618042" cy="4114800"/>
          </a:xfrm>
          <a:custGeom>
            <a:avLst/>
            <a:gdLst/>
            <a:ahLst/>
            <a:cxnLst/>
            <a:rect r="r" b="b" t="t" l="l"/>
            <a:pathLst>
              <a:path h="4114800" w="2618042">
                <a:moveTo>
                  <a:pt x="0" y="0"/>
                </a:moveTo>
                <a:lnTo>
                  <a:pt x="2618041" y="0"/>
                </a:lnTo>
                <a:lnTo>
                  <a:pt x="261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8446727" y="3228126"/>
            <a:ext cx="9841273" cy="591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99"/>
              </a:lnSpc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Specific criteria to be eligible</a:t>
            </a:r>
          </a:p>
          <a:p>
            <a:pPr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Require MRP or NP notice </a:t>
            </a:r>
          </a:p>
          <a:p>
            <a:pPr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1 Week of waiting period</a:t>
            </a:r>
          </a:p>
          <a:p>
            <a:pPr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28 days to process the application</a:t>
            </a:r>
          </a:p>
          <a:p>
            <a:pPr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Does not resonate with the cost of living </a:t>
            </a:r>
          </a:p>
          <a:p>
            <a:pPr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Earning has decreased by &gt;40% for at least 1 week </a:t>
            </a:r>
          </a:p>
          <a:p>
            <a:pPr algn="l" marL="734059" indent="-367030" lvl="1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accumulated 600 insured hours in the last 52 weeks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093537" y="2696431"/>
            <a:ext cx="875021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5B4F47"/>
                </a:solidFill>
                <a:latin typeface="Alegreya Bold"/>
              </a:rPr>
              <a:t>Challenges: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953322" y="679672"/>
            <a:ext cx="11334678" cy="182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>
                <a:solidFill>
                  <a:srgbClr val="5B4F47"/>
                </a:solidFill>
                <a:latin typeface="Alegreya Ultra-Bold"/>
              </a:rPr>
              <a:t>Employment Insurance Caregiving Beneftis and Leave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977522" y="9283256"/>
            <a:ext cx="7074261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33831"/>
                </a:solidFill>
                <a:latin typeface="Alegreya"/>
              </a:rPr>
              <a:t>(Service Canada, 2023)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22069" y="2474097"/>
            <a:ext cx="5815557" cy="1090417"/>
          </a:xfrm>
          <a:custGeom>
            <a:avLst/>
            <a:gdLst/>
            <a:ahLst/>
            <a:cxnLst/>
            <a:rect r="r" b="b" t="t" l="l"/>
            <a:pathLst>
              <a:path h="1090417" w="5815557">
                <a:moveTo>
                  <a:pt x="0" y="0"/>
                </a:moveTo>
                <a:lnTo>
                  <a:pt x="5815557" y="0"/>
                </a:lnTo>
                <a:lnTo>
                  <a:pt x="5815557" y="1090417"/>
                </a:lnTo>
                <a:lnTo>
                  <a:pt x="0" y="1090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29205" y="3584705"/>
            <a:ext cx="678743" cy="606323"/>
          </a:xfrm>
          <a:custGeom>
            <a:avLst/>
            <a:gdLst/>
            <a:ahLst/>
            <a:cxnLst/>
            <a:rect r="r" b="b" t="t" l="l"/>
            <a:pathLst>
              <a:path h="606323" w="67874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29205" y="4391053"/>
            <a:ext cx="678743" cy="606323"/>
          </a:xfrm>
          <a:custGeom>
            <a:avLst/>
            <a:gdLst/>
            <a:ahLst/>
            <a:cxnLst/>
            <a:rect r="r" b="b" t="t" l="l"/>
            <a:pathLst>
              <a:path h="606323" w="67874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22810" y="5327916"/>
            <a:ext cx="678743" cy="606323"/>
          </a:xfrm>
          <a:custGeom>
            <a:avLst/>
            <a:gdLst/>
            <a:ahLst/>
            <a:cxnLst/>
            <a:rect r="r" b="b" t="t" l="l"/>
            <a:pathLst>
              <a:path h="606323" w="67874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29205" y="6466607"/>
            <a:ext cx="678743" cy="606323"/>
          </a:xfrm>
          <a:custGeom>
            <a:avLst/>
            <a:gdLst/>
            <a:ahLst/>
            <a:cxnLst/>
            <a:rect r="r" b="b" t="t" l="l"/>
            <a:pathLst>
              <a:path h="606323" w="67874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757723" y="6555500"/>
            <a:ext cx="7939185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9"/>
              </a:lnSpc>
              <a:spcBef>
                <a:spcPct val="0"/>
              </a:spcBef>
            </a:pPr>
            <a:r>
              <a:rPr lang="en-US" sz="2999">
                <a:solidFill>
                  <a:srgbClr val="433831"/>
                </a:solidFill>
                <a:latin typeface="Alegreya"/>
              </a:rPr>
              <a:t>Reduce the insured hours to facilitate and support the informal caregivers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829205" y="7606330"/>
            <a:ext cx="678743" cy="606323"/>
          </a:xfrm>
          <a:custGeom>
            <a:avLst/>
            <a:gdLst/>
            <a:ahLst/>
            <a:cxnLst/>
            <a:rect r="r" b="b" t="t" l="l"/>
            <a:pathLst>
              <a:path h="606323" w="67874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757723" y="7695179"/>
            <a:ext cx="8233989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9"/>
              </a:lnSpc>
              <a:spcBef>
                <a:spcPct val="0"/>
              </a:spcBef>
            </a:pPr>
            <a:r>
              <a:rPr lang="en-US" sz="2999">
                <a:solidFill>
                  <a:srgbClr val="433831"/>
                </a:solidFill>
                <a:latin typeface="Alegreya"/>
              </a:rPr>
              <a:t>More research and surveys to tailor the benefits based on public feedback (work with people rather than for people analogy)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41218" y="8965596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14161143" y="-1503017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01715">
            <a:off x="916737" y="2128696"/>
            <a:ext cx="1450030" cy="1130633"/>
          </a:xfrm>
          <a:custGeom>
            <a:avLst/>
            <a:gdLst/>
            <a:ahLst/>
            <a:cxnLst/>
            <a:rect r="r" b="b" t="t" l="l"/>
            <a:pathLst>
              <a:path h="1130633" w="1450030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49553">
            <a:off x="16915649" y="5120925"/>
            <a:ext cx="1562518" cy="1289788"/>
          </a:xfrm>
          <a:custGeom>
            <a:avLst/>
            <a:gdLst/>
            <a:ahLst/>
            <a:cxnLst/>
            <a:rect r="r" b="b" t="t" l="l"/>
            <a:pathLst>
              <a:path h="1289788" w="156251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367643" y="3671133"/>
            <a:ext cx="4733678" cy="4805765"/>
          </a:xfrm>
          <a:custGeom>
            <a:avLst/>
            <a:gdLst/>
            <a:ahLst/>
            <a:cxnLst/>
            <a:rect r="r" b="b" t="t" l="l"/>
            <a:pathLst>
              <a:path h="4805765" w="4733678">
                <a:moveTo>
                  <a:pt x="0" y="0"/>
                </a:moveTo>
                <a:lnTo>
                  <a:pt x="4733678" y="0"/>
                </a:lnTo>
                <a:lnTo>
                  <a:pt x="4733678" y="4805764"/>
                </a:lnTo>
                <a:lnTo>
                  <a:pt x="0" y="48057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695165" y="2785308"/>
            <a:ext cx="4671752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legreya Ultra-Bold"/>
              </a:rPr>
              <a:t>Deconstruction of Solution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57723" y="3680658"/>
            <a:ext cx="7501577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9"/>
              </a:lnSpc>
              <a:spcBef>
                <a:spcPct val="0"/>
              </a:spcBef>
            </a:pPr>
            <a:r>
              <a:rPr lang="en-US" sz="2999">
                <a:solidFill>
                  <a:srgbClr val="433831"/>
                </a:solidFill>
                <a:latin typeface="Alegreya"/>
              </a:rPr>
              <a:t>1 week of waiting period should be elminated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757723" y="4479902"/>
            <a:ext cx="7756385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9"/>
              </a:lnSpc>
              <a:spcBef>
                <a:spcPct val="0"/>
              </a:spcBef>
            </a:pPr>
            <a:r>
              <a:rPr lang="en-US" sz="2999">
                <a:solidFill>
                  <a:srgbClr val="433831"/>
                </a:solidFill>
                <a:latin typeface="Alegreya"/>
              </a:rPr>
              <a:t>Quicker processing time (e.g. 3-5 business days)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757723" y="5356202"/>
            <a:ext cx="7939185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9"/>
              </a:lnSpc>
              <a:spcBef>
                <a:spcPct val="0"/>
              </a:spcBef>
            </a:pPr>
            <a:r>
              <a:rPr lang="en-US" sz="2999">
                <a:solidFill>
                  <a:srgbClr val="433831"/>
                </a:solidFill>
                <a:latin typeface="Alegreya"/>
              </a:rPr>
              <a:t>Resonate with the cost of living and increase benefits accordingly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222699" y="256159"/>
            <a:ext cx="10570497" cy="1668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6399">
                <a:solidFill>
                  <a:srgbClr val="5B4F47"/>
                </a:solidFill>
                <a:latin typeface="Alegreya Ultra-Bold"/>
              </a:rPr>
              <a:t>Employment Insurance Caregiving Beneftis and Leave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805440" y="9609704"/>
            <a:ext cx="8599642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33831"/>
                </a:solidFill>
                <a:latin typeface="Alegreya"/>
              </a:rPr>
              <a:t>(Service Canada, 2023; Statistics Canada, 2022)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003623" y="193888"/>
            <a:ext cx="10755229" cy="930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>
                <a:solidFill>
                  <a:srgbClr val="433831"/>
                </a:solidFill>
                <a:latin typeface="Alegreya Ultra-Bold"/>
              </a:rPr>
              <a:t>Is this the priority solution?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781968" y="5011219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81968" y="6530990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7"/>
                </a:lnTo>
                <a:lnTo>
                  <a:pt x="0" y="847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81968" y="7995176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4705440" y="-1389339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0496" y="8842342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D9479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sp>
        <p:nvSpPr>
          <p:cNvPr name="Freeform 15" id="15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838089" y="3915030"/>
            <a:ext cx="3920282" cy="4114800"/>
          </a:xfrm>
          <a:custGeom>
            <a:avLst/>
            <a:gdLst/>
            <a:ahLst/>
            <a:cxnLst/>
            <a:rect r="r" b="b" t="t" l="l"/>
            <a:pathLst>
              <a:path h="4114800" w="3920282">
                <a:moveTo>
                  <a:pt x="0" y="0"/>
                </a:moveTo>
                <a:lnTo>
                  <a:pt x="3920282" y="0"/>
                </a:lnTo>
                <a:lnTo>
                  <a:pt x="3920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536081" y="2142740"/>
            <a:ext cx="11229704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433831"/>
                </a:solidFill>
                <a:latin typeface="Alegreya Medium"/>
              </a:rPr>
              <a:t>NO!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175404" y="5134764"/>
            <a:ext cx="597552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 spc="-119">
                <a:solidFill>
                  <a:srgbClr val="433831"/>
                </a:solidFill>
                <a:latin typeface="Alegreya"/>
              </a:rPr>
              <a:t>Policy Level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168471" y="8118721"/>
            <a:ext cx="597552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 spc="-119">
                <a:solidFill>
                  <a:srgbClr val="433831"/>
                </a:solidFill>
                <a:latin typeface="Alegreya"/>
              </a:rPr>
              <a:t>Very Limited research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168471" y="6654536"/>
            <a:ext cx="597552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 spc="-119">
                <a:solidFill>
                  <a:srgbClr val="433831"/>
                </a:solidFill>
                <a:latin typeface="Alegreya"/>
              </a:rPr>
              <a:t>Time commitments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781968" y="3491447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168471" y="3614993"/>
            <a:ext cx="8027197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 spc="-119">
                <a:solidFill>
                  <a:srgbClr val="433831"/>
                </a:solidFill>
                <a:latin typeface="Alegreya"/>
              </a:rPr>
              <a:t>Financial Constraints or limited budget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278" r="0" b="-27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296991">
            <a:off x="3055702" y="1435689"/>
            <a:ext cx="12128005" cy="7794293"/>
          </a:xfrm>
          <a:custGeom>
            <a:avLst/>
            <a:gdLst/>
            <a:ahLst/>
            <a:cxnLst/>
            <a:rect r="r" b="b" t="t" l="l"/>
            <a:pathLst>
              <a:path h="7794293" w="12128005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700000">
            <a:off x="-3021635" y="2042349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569674">
            <a:off x="-2435523" y="-1078537"/>
            <a:ext cx="3944942" cy="3875906"/>
          </a:xfrm>
          <a:custGeom>
            <a:avLst/>
            <a:gdLst/>
            <a:ahLst/>
            <a:cxnLst/>
            <a:rect r="r" b="b" t="t" l="l"/>
            <a:pathLst>
              <a:path h="3875906" w="3944942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025603">
            <a:off x="-1458512" y="7218919"/>
            <a:ext cx="4019186" cy="6136162"/>
          </a:xfrm>
          <a:custGeom>
            <a:avLst/>
            <a:gdLst/>
            <a:ahLst/>
            <a:cxnLst/>
            <a:rect r="r" b="b" t="t" l="l"/>
            <a:pathLst>
              <a:path h="6136162" w="4019186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60405">
            <a:off x="15845490" y="7257103"/>
            <a:ext cx="3507936" cy="4278879"/>
          </a:xfrm>
          <a:custGeom>
            <a:avLst/>
            <a:gdLst/>
            <a:ahLst/>
            <a:cxnLst/>
            <a:rect r="r" b="b" t="t" l="l"/>
            <a:pathLst>
              <a:path h="4278879" w="3507936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6273966">
            <a:off x="15633257" y="879567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7259">
            <a:off x="8362120" y="1519537"/>
            <a:ext cx="891928" cy="908972"/>
          </a:xfrm>
          <a:custGeom>
            <a:avLst/>
            <a:gdLst/>
            <a:ahLst/>
            <a:cxnLst/>
            <a:rect r="r" b="b" t="t" l="l"/>
            <a:pathLst>
              <a:path h="908972" w="891928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976955" y="6137153"/>
            <a:ext cx="2269517" cy="1801429"/>
          </a:xfrm>
          <a:custGeom>
            <a:avLst/>
            <a:gdLst/>
            <a:ahLst/>
            <a:cxnLst/>
            <a:rect r="r" b="b" t="t" l="l"/>
            <a:pathLst>
              <a:path h="1801429" w="2269517">
                <a:moveTo>
                  <a:pt x="0" y="0"/>
                </a:moveTo>
                <a:lnTo>
                  <a:pt x="2269517" y="0"/>
                </a:lnTo>
                <a:lnTo>
                  <a:pt x="2269517" y="1801429"/>
                </a:lnTo>
                <a:lnTo>
                  <a:pt x="0" y="18014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1858499" y="5191285"/>
            <a:ext cx="2174409" cy="1891736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-295103">
            <a:off x="4772193" y="2134364"/>
            <a:ext cx="8360231" cy="3059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12000">
                <a:solidFill>
                  <a:srgbClr val="605048"/>
                </a:solidFill>
                <a:latin typeface="Alegreya Bold"/>
              </a:rPr>
              <a:t>Counselling via phone </a:t>
            </a:r>
          </a:p>
        </p:txBody>
      </p:sp>
      <p:sp>
        <p:nvSpPr>
          <p:cNvPr name="TextBox 22" id="22"/>
          <p:cNvSpPr txBox="true"/>
          <p:nvPr/>
        </p:nvSpPr>
        <p:spPr>
          <a:xfrm rot="-316139">
            <a:off x="5867784" y="5048645"/>
            <a:ext cx="6242139" cy="2475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6899" spc="68">
                <a:solidFill>
                  <a:srgbClr val="605048"/>
                </a:solidFill>
                <a:latin typeface="Tangerine Bold"/>
              </a:rPr>
              <a:t>Over The Phone Counselling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name="Freeform 4" id="4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t="0" r="-237551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164070" y="0"/>
            <a:ext cx="11653849" cy="10023792"/>
          </a:xfrm>
          <a:custGeom>
            <a:avLst/>
            <a:gdLst/>
            <a:ahLst/>
            <a:cxnLst/>
            <a:rect r="r" b="b" t="t" l="l"/>
            <a:pathLst>
              <a:path h="10023792" w="11653849">
                <a:moveTo>
                  <a:pt x="0" y="0"/>
                </a:moveTo>
                <a:lnTo>
                  <a:pt x="11653850" y="0"/>
                </a:lnTo>
                <a:lnTo>
                  <a:pt x="11653850" y="10023792"/>
                </a:lnTo>
                <a:lnTo>
                  <a:pt x="0" y="10023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name="Freeform 8" id="8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t="0" r="-237551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0" t="-278" r="0" b="-278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0" t="-278" r="0" b="-278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6388641">
            <a:off x="-1851477" y="-1782207"/>
            <a:ext cx="4019186" cy="6136162"/>
          </a:xfrm>
          <a:custGeom>
            <a:avLst/>
            <a:gdLst/>
            <a:ahLst/>
            <a:cxnLst/>
            <a:rect r="r" b="b" t="t" l="l"/>
            <a:pathLst>
              <a:path h="6136162" w="4019186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60405">
            <a:off x="15165536" y="6265084"/>
            <a:ext cx="3507936" cy="4278879"/>
          </a:xfrm>
          <a:custGeom>
            <a:avLst/>
            <a:gdLst/>
            <a:ahLst/>
            <a:cxnLst/>
            <a:rect r="r" b="b" t="t" l="l"/>
            <a:pathLst>
              <a:path h="4278879" w="3507936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621115" y="1285875"/>
            <a:ext cx="1728964" cy="1446042"/>
          </a:xfrm>
          <a:custGeom>
            <a:avLst/>
            <a:gdLst/>
            <a:ahLst/>
            <a:cxnLst/>
            <a:rect r="r" b="b" t="t" l="l"/>
            <a:pathLst>
              <a:path h="1446042" w="1728964">
                <a:moveTo>
                  <a:pt x="0" y="0"/>
                </a:moveTo>
                <a:lnTo>
                  <a:pt x="1728964" y="0"/>
                </a:lnTo>
                <a:lnTo>
                  <a:pt x="1728964" y="1446042"/>
                </a:lnTo>
                <a:lnTo>
                  <a:pt x="0" y="1446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638746" y="1323975"/>
            <a:ext cx="859442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7000" spc="189">
                <a:solidFill>
                  <a:srgbClr val="605048"/>
                </a:solidFill>
                <a:latin typeface="Alegreya Bold"/>
              </a:rPr>
              <a:t>Introduction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090197" y="2187126"/>
            <a:ext cx="674399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605048"/>
                </a:solidFill>
                <a:latin typeface="Alegreya Bold"/>
              </a:rPr>
              <a:t>Informal Caregivers Experience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062342" y="2986141"/>
            <a:ext cx="5939135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social isolation,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a disruption to their own life, and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extreme emotional strain.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978898" y="4619712"/>
            <a:ext cx="328255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05048"/>
                </a:solidFill>
                <a:latin typeface="Alegreya"/>
              </a:rPr>
              <a:t>(</a:t>
            </a:r>
            <a:r>
              <a:rPr lang="en-US" sz="2799">
                <a:solidFill>
                  <a:srgbClr val="605048"/>
                </a:solidFill>
                <a:latin typeface="Alegreya"/>
              </a:rPr>
              <a:t>Karimirad et al., 2021)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592962" y="5131239"/>
            <a:ext cx="7091809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605048"/>
                </a:solidFill>
                <a:latin typeface="Alegreya Bold"/>
              </a:rPr>
              <a:t>24/7 Hotline Initiatives results in: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062342" y="5915464"/>
            <a:ext cx="817082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ease of availability</a:t>
            </a:r>
            <a:r>
              <a:rPr lang="en-US" sz="3000">
                <a:solidFill>
                  <a:srgbClr val="605048"/>
                </a:solidFill>
                <a:latin typeface="Alegreya"/>
              </a:rPr>
              <a:t>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flexible timelines to meet individual needs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780978" y="7455075"/>
            <a:ext cx="7330529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05048"/>
                </a:solidFill>
                <a:latin typeface="Alegreya"/>
              </a:rPr>
              <a:t>(BC Mental Health &amp; Substance Use Services, 2023)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306648" y="594546"/>
            <a:ext cx="13189482" cy="9692454"/>
          </a:xfrm>
          <a:custGeom>
            <a:avLst/>
            <a:gdLst/>
            <a:ahLst/>
            <a:cxnLst/>
            <a:rect r="r" b="b" t="t" l="l"/>
            <a:pathLst>
              <a:path h="9692454" w="13189482">
                <a:moveTo>
                  <a:pt x="0" y="0"/>
                </a:moveTo>
                <a:lnTo>
                  <a:pt x="13189483" y="0"/>
                </a:lnTo>
                <a:lnTo>
                  <a:pt x="13189483" y="9692454"/>
                </a:lnTo>
                <a:lnTo>
                  <a:pt x="0" y="9692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231765" y="927748"/>
            <a:ext cx="10666238" cy="1014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10"/>
              </a:lnSpc>
            </a:pPr>
            <a:r>
              <a:rPr lang="en-US" sz="7000" spc="168">
                <a:solidFill>
                  <a:srgbClr val="605048"/>
                </a:solidFill>
                <a:latin typeface="Alegreya Bold"/>
              </a:rPr>
              <a:t>Why Its Important </a:t>
            </a:r>
          </a:p>
        </p:txBody>
      </p:sp>
      <p:sp>
        <p:nvSpPr>
          <p:cNvPr name="Freeform 14" id="14"/>
          <p:cNvSpPr/>
          <p:nvPr/>
        </p:nvSpPr>
        <p:spPr>
          <a:xfrm flipH="true" flipV="false" rot="-633198">
            <a:off x="16050145" y="7377578"/>
            <a:ext cx="3009155" cy="3761444"/>
          </a:xfrm>
          <a:custGeom>
            <a:avLst/>
            <a:gdLst/>
            <a:ahLst/>
            <a:cxnLst/>
            <a:rect r="r" b="b" t="t" l="l"/>
            <a:pathLst>
              <a:path h="3761444" w="3009155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021146">
            <a:off x="-1913061" y="269171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name="Freeform 17" id="17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4093110" y="741105"/>
            <a:ext cx="1340395" cy="1340395"/>
          </a:xfrm>
          <a:custGeom>
            <a:avLst/>
            <a:gdLst/>
            <a:ahLst/>
            <a:cxnLst/>
            <a:rect r="r" b="b" t="t" l="l"/>
            <a:pathLst>
              <a:path h="1340395" w="1340395">
                <a:moveTo>
                  <a:pt x="0" y="0"/>
                </a:moveTo>
                <a:lnTo>
                  <a:pt x="1340395" y="0"/>
                </a:lnTo>
                <a:lnTo>
                  <a:pt x="1340395" y="1340395"/>
                </a:lnTo>
                <a:lnTo>
                  <a:pt x="0" y="1340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9706403" y="2205830"/>
            <a:ext cx="6477591" cy="5848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Informal caregivers of chronically ill individuals provide the majority of long-term care leading to: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Emotional and financial strain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S</a:t>
            </a:r>
            <a:r>
              <a:rPr lang="en-US" sz="3000">
                <a:solidFill>
                  <a:srgbClr val="605048"/>
                </a:solidFill>
                <a:latin typeface="Alegreya"/>
              </a:rPr>
              <a:t>ocial isolation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D</a:t>
            </a:r>
            <a:r>
              <a:rPr lang="en-US" sz="3000">
                <a:solidFill>
                  <a:srgbClr val="605048"/>
                </a:solidFill>
                <a:latin typeface="Alegreya"/>
              </a:rPr>
              <a:t>isruption to work and family life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D</a:t>
            </a:r>
            <a:r>
              <a:rPr lang="en-US" sz="3000">
                <a:solidFill>
                  <a:srgbClr val="605048"/>
                </a:solidFill>
                <a:latin typeface="Alegreya"/>
              </a:rPr>
              <a:t>ecrease in</a:t>
            </a:r>
            <a:r>
              <a:rPr lang="en-US" sz="3000">
                <a:solidFill>
                  <a:srgbClr val="605048"/>
                </a:solidFill>
                <a:latin typeface="Alegreya Italics"/>
              </a:rPr>
              <a:t> self-care 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Economic complications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Family turbulence </a:t>
            </a:r>
          </a:p>
          <a:p>
            <a:pPr>
              <a:lnSpc>
                <a:spcPts val="420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3893879" y="2205830"/>
            <a:ext cx="6007510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605048"/>
                </a:solidFill>
                <a:latin typeface="Alegreya Bold"/>
              </a:rPr>
              <a:t>In BC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26% of the population provides homecare are caregivers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Accounting for 14.7 billion in economic growth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Informal caregivers provide 80% of at-home care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Barriers: Stress, fatigue, frustration --&gt; Burnouts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790206" y="7572850"/>
            <a:ext cx="391619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05048"/>
                </a:solidFill>
                <a:latin typeface="Alegreya"/>
              </a:rPr>
              <a:t>(Interior Health, 2023)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267796" y="7572850"/>
            <a:ext cx="391619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05048"/>
                </a:solidFill>
                <a:latin typeface="Alegreya"/>
              </a:rPr>
              <a:t>(Karimirad et al., 2021)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00" r="0" b="-3990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name="Freeform 4" id="4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t="0" r="-237551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4946767">
            <a:off x="-2553911" y="546196"/>
            <a:ext cx="14011226" cy="9704071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6375558">
            <a:off x="580266" y="-1593540"/>
            <a:ext cx="5260564" cy="7819303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-7307119">
            <a:off x="-767933" y="2977766"/>
            <a:ext cx="10902197" cy="7550781"/>
            <a:chOff x="0" y="0"/>
            <a:chExt cx="3429000" cy="23749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l="0" t="-278" r="0" b="-278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5420276">
            <a:off x="1164031" y="55533"/>
            <a:ext cx="10140466" cy="10175933"/>
          </a:xfrm>
          <a:custGeom>
            <a:avLst/>
            <a:gdLst/>
            <a:ahLst/>
            <a:cxnLst/>
            <a:rect r="r" b="b" t="t" l="l"/>
            <a:pathLst>
              <a:path h="10175933" w="10140466">
                <a:moveTo>
                  <a:pt x="0" y="0"/>
                </a:moveTo>
                <a:lnTo>
                  <a:pt x="10140466" y="0"/>
                </a:lnTo>
                <a:lnTo>
                  <a:pt x="10140466" y="10175934"/>
                </a:lnTo>
                <a:lnTo>
                  <a:pt x="0" y="101759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334" t="0" r="-8334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285950" y="283330"/>
            <a:ext cx="7896627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6999">
                <a:solidFill>
                  <a:srgbClr val="605048"/>
                </a:solidFill>
                <a:latin typeface="Alegreya Bold"/>
              </a:rPr>
              <a:t>Novel Solution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9986024" y="6162569"/>
            <a:ext cx="5850427" cy="4114800"/>
          </a:xfrm>
          <a:custGeom>
            <a:avLst/>
            <a:gdLst/>
            <a:ahLst/>
            <a:cxnLst/>
            <a:rect r="r" b="b" t="t" l="l"/>
            <a:pathLst>
              <a:path h="4114800" w="5850427">
                <a:moveTo>
                  <a:pt x="0" y="0"/>
                </a:moveTo>
                <a:lnTo>
                  <a:pt x="5850427" y="0"/>
                </a:lnTo>
                <a:lnTo>
                  <a:pt x="58504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-15471">
            <a:off x="2296701" y="3184589"/>
            <a:ext cx="7678573" cy="4861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32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Similar ideas and strategies have been previously implemented, and are currently active. </a:t>
            </a:r>
          </a:p>
          <a:p>
            <a:pPr marL="647700" indent="-323850" lvl="1">
              <a:lnSpc>
                <a:spcPts val="432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Unfortunately, many of these resources provided by other programs and initiatives have been lacking in resources, counselling, or funding, reducing the availability of the resource and in turn reducing its effectiveness.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8352534" y="1028700"/>
            <a:ext cx="1582933" cy="1835285"/>
          </a:xfrm>
          <a:custGeom>
            <a:avLst/>
            <a:gdLst/>
            <a:ahLst/>
            <a:cxnLst/>
            <a:rect r="r" b="b" t="t" l="l"/>
            <a:pathLst>
              <a:path h="1835285" w="1582933">
                <a:moveTo>
                  <a:pt x="0" y="0"/>
                </a:moveTo>
                <a:lnTo>
                  <a:pt x="1582932" y="0"/>
                </a:lnTo>
                <a:lnTo>
                  <a:pt x="1582932" y="1835285"/>
                </a:lnTo>
                <a:lnTo>
                  <a:pt x="0" y="1835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216934" y="1930210"/>
            <a:ext cx="1516072" cy="663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5000">
                <a:solidFill>
                  <a:srgbClr val="605048"/>
                </a:solidFill>
                <a:latin typeface="Alegreya Bold"/>
              </a:rPr>
              <a:t>NO!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017306" y="0"/>
            <a:ext cx="15270694" cy="11221859"/>
          </a:xfrm>
          <a:custGeom>
            <a:avLst/>
            <a:gdLst/>
            <a:ahLst/>
            <a:cxnLst/>
            <a:rect r="r" b="b" t="t" l="l"/>
            <a:pathLst>
              <a:path h="11221859" w="15270694">
                <a:moveTo>
                  <a:pt x="0" y="0"/>
                </a:moveTo>
                <a:lnTo>
                  <a:pt x="15270694" y="0"/>
                </a:lnTo>
                <a:lnTo>
                  <a:pt x="15270694" y="11221859"/>
                </a:lnTo>
                <a:lnTo>
                  <a:pt x="0" y="11221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058705" y="545148"/>
            <a:ext cx="10666238" cy="1014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09"/>
              </a:lnSpc>
            </a:pPr>
            <a:r>
              <a:rPr lang="en-US" sz="6999" spc="167">
                <a:solidFill>
                  <a:srgbClr val="605048"/>
                </a:solidFill>
                <a:latin typeface="Alegreya Bold"/>
              </a:rPr>
              <a:t>Caregivers of B.C</a:t>
            </a:r>
          </a:p>
        </p:txBody>
      </p:sp>
      <p:sp>
        <p:nvSpPr>
          <p:cNvPr name="Freeform 14" id="14"/>
          <p:cNvSpPr/>
          <p:nvPr/>
        </p:nvSpPr>
        <p:spPr>
          <a:xfrm flipH="true" flipV="false" rot="-633198">
            <a:off x="16329178" y="7666382"/>
            <a:ext cx="3009155" cy="3761444"/>
          </a:xfrm>
          <a:custGeom>
            <a:avLst/>
            <a:gdLst/>
            <a:ahLst/>
            <a:cxnLst/>
            <a:rect r="r" b="b" t="t" l="l"/>
            <a:pathLst>
              <a:path h="3761444" w="3009155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021146">
            <a:off x="-1913061" y="269171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6201465">
            <a:off x="-1432278" y="6288584"/>
            <a:ext cx="4921956" cy="7315995"/>
            <a:chOff x="0" y="0"/>
            <a:chExt cx="3175000" cy="4719320"/>
          </a:xfrm>
        </p:grpSpPr>
        <p:sp>
          <p:nvSpPr>
            <p:cNvPr name="Freeform 17" id="17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8021878" y="1970203"/>
            <a:ext cx="920153" cy="882197"/>
          </a:xfrm>
          <a:custGeom>
            <a:avLst/>
            <a:gdLst/>
            <a:ahLst/>
            <a:cxnLst/>
            <a:rect r="r" b="b" t="t" l="l"/>
            <a:pathLst>
              <a:path h="882197" w="920153">
                <a:moveTo>
                  <a:pt x="0" y="0"/>
                </a:moveTo>
                <a:lnTo>
                  <a:pt x="920153" y="0"/>
                </a:lnTo>
                <a:lnTo>
                  <a:pt x="920153" y="882197"/>
                </a:lnTo>
                <a:lnTo>
                  <a:pt x="0" y="882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268925" y="2795250"/>
            <a:ext cx="7122899" cy="638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Through the Caregivers of BC hotline an individual would find: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Provide over the phone counselling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Information and referral to resources</a:t>
            </a:r>
            <a:r>
              <a:rPr lang="en-US" sz="3000">
                <a:solidFill>
                  <a:srgbClr val="605048"/>
                </a:solidFill>
                <a:latin typeface="Alegreya"/>
              </a:rPr>
              <a:t>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Healthcare navigation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Emotional support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Access to support groups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Access to webinars, articles, and resources specific to your needs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3612975" y="2181924"/>
            <a:ext cx="4408903" cy="588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19"/>
              </a:lnSpc>
            </a:pPr>
            <a:r>
              <a:rPr lang="en-US" sz="3999" spc="95">
                <a:solidFill>
                  <a:srgbClr val="605048"/>
                </a:solidFill>
                <a:latin typeface="Alegreya Bold"/>
              </a:rPr>
              <a:t>The Gold Standard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320320" y="9065774"/>
            <a:ext cx="495582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05048"/>
                </a:solidFill>
                <a:latin typeface="Alegreya"/>
              </a:rPr>
              <a:t>(Family Caregivers of B.C., 2023). 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652653" y="4859020"/>
            <a:ext cx="4265136" cy="588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519"/>
              </a:lnSpc>
            </a:pPr>
            <a:r>
              <a:rPr lang="en-US" sz="3999" spc="95">
                <a:solidFill>
                  <a:srgbClr val="605048"/>
                </a:solidFill>
                <a:latin typeface="Alegreya Bold"/>
              </a:rPr>
              <a:t>Restraints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91824" y="5553779"/>
            <a:ext cx="702237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Caregiver support line is only available</a:t>
            </a:r>
            <a:r>
              <a:rPr lang="en-US" sz="3000">
                <a:solidFill>
                  <a:srgbClr val="605048"/>
                </a:solidFill>
                <a:latin typeface="Alegreya Bold"/>
              </a:rPr>
              <a:t> </a:t>
            </a:r>
            <a:r>
              <a:rPr lang="en-US" sz="3000">
                <a:solidFill>
                  <a:srgbClr val="605048"/>
                </a:solidFill>
                <a:latin typeface="Alegreya"/>
              </a:rPr>
              <a:t>8:30 am – 4:00 pm PT Monday to Friday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This support line is not B.C. provincially or government-run, or available 24 hours 7 days-a-week.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508886" y="2181924"/>
            <a:ext cx="4408903" cy="588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519"/>
              </a:lnSpc>
            </a:pPr>
            <a:r>
              <a:rPr lang="en-US" sz="3999" spc="95">
                <a:solidFill>
                  <a:srgbClr val="605048"/>
                </a:solidFill>
                <a:latin typeface="Alegreya Bold"/>
              </a:rPr>
              <a:t>Goal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391824" y="2944464"/>
            <a:ext cx="7441931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Listen with compassion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Provide unique individual care to each person who calls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13123" y="334930"/>
            <a:ext cx="13241949" cy="930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>
                <a:solidFill>
                  <a:srgbClr val="433831"/>
                </a:solidFill>
                <a:latin typeface="Alegreya Ultra-Bold"/>
              </a:rPr>
              <a:t>Informal Caregiver Burnouts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672090" y="1696363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2090" y="4229081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4935035" y="-1420438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47782" y="8866562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4" y="0"/>
                </a:lnTo>
                <a:lnTo>
                  <a:pt x="3352964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609179" y="10042298"/>
            <a:ext cx="1172978" cy="980698"/>
            <a:chOff x="0" y="0"/>
            <a:chExt cx="812800" cy="6795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679562"/>
            </a:xfrm>
            <a:custGeom>
              <a:avLst/>
              <a:gdLst/>
              <a:ahLst/>
              <a:cxnLst/>
              <a:rect r="r" b="b" t="t" l="l"/>
              <a:pathLst>
                <a:path h="679562" w="812800">
                  <a:moveTo>
                    <a:pt x="406400" y="0"/>
                  </a:moveTo>
                  <a:cubicBezTo>
                    <a:pt x="181951" y="0"/>
                    <a:pt x="0" y="152125"/>
                    <a:pt x="0" y="339781"/>
                  </a:cubicBezTo>
                  <a:cubicBezTo>
                    <a:pt x="0" y="527437"/>
                    <a:pt x="181951" y="679562"/>
                    <a:pt x="406400" y="679562"/>
                  </a:cubicBezTo>
                  <a:cubicBezTo>
                    <a:pt x="630849" y="679562"/>
                    <a:pt x="812800" y="527437"/>
                    <a:pt x="812800" y="339781"/>
                  </a:cubicBezTo>
                  <a:cubicBezTo>
                    <a:pt x="812800" y="15212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947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25609"/>
              <a:ext cx="660400" cy="590244"/>
            </a:xfrm>
            <a:prstGeom prst="rect">
              <a:avLst/>
            </a:prstGeom>
          </p:spPr>
          <p:txBody>
            <a:bodyPr anchor="ctr" rtlCol="false" tIns="60573" lIns="60573" bIns="60573" rIns="60573"/>
            <a:lstStyle/>
            <a:p>
              <a:pPr algn="ctr">
                <a:lnSpc>
                  <a:spcPts val="3171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1475102" y="-1230669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72090" y="7023702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794950" y="4229081"/>
            <a:ext cx="2493050" cy="2234396"/>
          </a:xfrm>
          <a:custGeom>
            <a:avLst/>
            <a:gdLst/>
            <a:ahLst/>
            <a:cxnLst/>
            <a:rect r="r" b="b" t="t" l="l"/>
            <a:pathLst>
              <a:path h="2234396" w="2493050">
                <a:moveTo>
                  <a:pt x="0" y="0"/>
                </a:moveTo>
                <a:lnTo>
                  <a:pt x="2493050" y="0"/>
                </a:lnTo>
                <a:lnTo>
                  <a:pt x="2493050" y="2234396"/>
                </a:lnTo>
                <a:lnTo>
                  <a:pt x="0" y="223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00572" y="1620163"/>
            <a:ext cx="14695651" cy="2451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433831"/>
                </a:solidFill>
                <a:latin typeface="Alegreya Bold"/>
              </a:rPr>
              <a:t>Population: Informal Caregivers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               Non-professional individuals, often spouses, adult children, or extended families assisting in the daily life activities of another person 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(Racine et al., 2022)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95797" y="4851379"/>
            <a:ext cx="14581351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Emerging Public Health Concern because it can lead to physical, emotional, psychological, and financial strain.</a:t>
            </a:r>
          </a:p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Nearly 1 in 5 caregivers report fair or poor health 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(CDC, 2021)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00572" y="6947502"/>
            <a:ext cx="14581351" cy="371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433831"/>
                </a:solidFill>
                <a:latin typeface="Alegreya Bold"/>
              </a:rPr>
              <a:t>Statistics</a:t>
            </a:r>
            <a:r>
              <a:rPr lang="en-US" sz="3800">
                <a:solidFill>
                  <a:srgbClr val="433831"/>
                </a:solidFill>
                <a:latin typeface="Alegreya"/>
              </a:rPr>
              <a:t> </a:t>
            </a:r>
          </a:p>
          <a:p>
            <a:pPr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433831"/>
                </a:solidFill>
                <a:latin typeface="Alegreya"/>
              </a:rPr>
              <a:t>26% of the population are at-home caregivers in B.C.</a:t>
            </a:r>
          </a:p>
          <a:p>
            <a:pPr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433831"/>
                </a:solidFill>
                <a:latin typeface="Alegreya"/>
              </a:rPr>
              <a:t>Accounting for 14.7 billion in free economic care</a:t>
            </a:r>
          </a:p>
          <a:p>
            <a:pPr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433831"/>
                </a:solidFill>
                <a:latin typeface="Alegreya"/>
              </a:rPr>
              <a:t>Caregivers provide 80% of at-home care</a:t>
            </a:r>
          </a:p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433831"/>
                </a:solidFill>
                <a:latin typeface="Alegreya"/>
              </a:rPr>
              <a:t>(Interior Health, 2023)</a:t>
            </a:r>
          </a:p>
          <a:p>
            <a:pPr>
              <a:lnSpc>
                <a:spcPts val="532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907016" y="4152881"/>
            <a:ext cx="7184231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433831"/>
                </a:solidFill>
                <a:latin typeface="Alegreya Bold"/>
              </a:rPr>
              <a:t>Issue: </a:t>
            </a:r>
            <a:r>
              <a:rPr lang="en-US" sz="3799">
                <a:solidFill>
                  <a:srgbClr val="433831"/>
                </a:solidFill>
                <a:latin typeface="Alegreya Bold"/>
              </a:rPr>
              <a:t>Informal Caregiver Burnouts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999611">
            <a:off x="5202483" y="2340477"/>
            <a:ext cx="10183769" cy="7053203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-278" r="0" b="-278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9718871">
            <a:off x="8952017" y="2156731"/>
            <a:ext cx="4725703" cy="7024285"/>
            <a:chOff x="0" y="0"/>
            <a:chExt cx="3175000" cy="4719320"/>
          </a:xfrm>
        </p:grpSpPr>
        <p:sp>
          <p:nvSpPr>
            <p:cNvPr name="Freeform 7" id="7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331097">
            <a:off x="1169938" y="1387727"/>
            <a:ext cx="11391196" cy="8370962"/>
          </a:xfrm>
          <a:custGeom>
            <a:avLst/>
            <a:gdLst/>
            <a:ahLst/>
            <a:cxnLst/>
            <a:rect r="r" b="b" t="t" l="l"/>
            <a:pathLst>
              <a:path h="8370962" w="11391196">
                <a:moveTo>
                  <a:pt x="0" y="0"/>
                </a:moveTo>
                <a:lnTo>
                  <a:pt x="11391196" y="0"/>
                </a:lnTo>
                <a:lnTo>
                  <a:pt x="11391196" y="8370962"/>
                </a:lnTo>
                <a:lnTo>
                  <a:pt x="0" y="837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262989">
            <a:off x="1775157" y="2306069"/>
            <a:ext cx="9621094" cy="1125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01"/>
              </a:lnSpc>
            </a:pPr>
            <a:r>
              <a:rPr lang="en-US" sz="7700" spc="46">
                <a:solidFill>
                  <a:srgbClr val="605048"/>
                </a:solidFill>
                <a:latin typeface="Carelia Bold"/>
              </a:rPr>
              <a:t>Rationale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8718388">
            <a:off x="11706094" y="6808311"/>
            <a:ext cx="12128005" cy="7794293"/>
          </a:xfrm>
          <a:custGeom>
            <a:avLst/>
            <a:gdLst/>
            <a:ahLst/>
            <a:cxnLst/>
            <a:rect r="r" b="b" t="t" l="l"/>
            <a:pathLst>
              <a:path h="7794293" w="12128005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588402">
            <a:off x="11354423" y="4177245"/>
            <a:ext cx="4870333" cy="4833662"/>
            <a:chOff x="0" y="0"/>
            <a:chExt cx="6493777" cy="64448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493777" cy="6444882"/>
            </a:xfrm>
            <a:custGeom>
              <a:avLst/>
              <a:gdLst/>
              <a:ahLst/>
              <a:cxnLst/>
              <a:rect r="r" b="b" t="t" l="l"/>
              <a:pathLst>
                <a:path h="6444882" w="6493777">
                  <a:moveTo>
                    <a:pt x="0" y="0"/>
                  </a:moveTo>
                  <a:lnTo>
                    <a:pt x="6493777" y="0"/>
                  </a:lnTo>
                  <a:lnTo>
                    <a:pt x="6493777" y="6444882"/>
                  </a:lnTo>
                  <a:lnTo>
                    <a:pt x="0" y="644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2865" t="-4176" r="-29904" b="-7756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50293" y="457936"/>
              <a:ext cx="5587881" cy="5553872"/>
            </a:xfrm>
            <a:custGeom>
              <a:avLst/>
              <a:gdLst/>
              <a:ahLst/>
              <a:cxnLst/>
              <a:rect r="r" b="b" t="t" l="l"/>
              <a:pathLst>
                <a:path h="5553872" w="5587881">
                  <a:moveTo>
                    <a:pt x="0" y="0"/>
                  </a:moveTo>
                  <a:lnTo>
                    <a:pt x="5587881" y="0"/>
                  </a:lnTo>
                  <a:lnTo>
                    <a:pt x="5587881" y="5553872"/>
                  </a:lnTo>
                  <a:lnTo>
                    <a:pt x="0" y="5553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61" t="0" r="-261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3251596">
            <a:off x="16227377" y="-1064677"/>
            <a:ext cx="3085439" cy="7167733"/>
          </a:xfrm>
          <a:custGeom>
            <a:avLst/>
            <a:gdLst/>
            <a:ahLst/>
            <a:cxnLst/>
            <a:rect r="r" b="b" t="t" l="l"/>
            <a:pathLst>
              <a:path h="7167733" w="3085439">
                <a:moveTo>
                  <a:pt x="0" y="0"/>
                </a:moveTo>
                <a:lnTo>
                  <a:pt x="3085439" y="0"/>
                </a:lnTo>
                <a:lnTo>
                  <a:pt x="3085439" y="7167733"/>
                </a:lnTo>
                <a:lnTo>
                  <a:pt x="0" y="71677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6935" t="0" r="-17839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856592">
            <a:off x="15465896" y="7138800"/>
            <a:ext cx="3586808" cy="5383577"/>
          </a:xfrm>
          <a:custGeom>
            <a:avLst/>
            <a:gdLst/>
            <a:ahLst/>
            <a:cxnLst/>
            <a:rect r="r" b="b" t="t" l="l"/>
            <a:pathLst>
              <a:path h="5383577" w="3586808">
                <a:moveTo>
                  <a:pt x="0" y="0"/>
                </a:moveTo>
                <a:lnTo>
                  <a:pt x="3586808" y="0"/>
                </a:lnTo>
                <a:lnTo>
                  <a:pt x="3586808" y="5383577"/>
                </a:lnTo>
                <a:lnTo>
                  <a:pt x="0" y="5383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7259">
            <a:off x="6045169" y="1048914"/>
            <a:ext cx="1077748" cy="1098342"/>
          </a:xfrm>
          <a:custGeom>
            <a:avLst/>
            <a:gdLst/>
            <a:ahLst/>
            <a:cxnLst/>
            <a:rect r="r" b="b" t="t" l="l"/>
            <a:pathLst>
              <a:path h="1098342" w="1077748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2700000">
            <a:off x="-3021635" y="2042349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3569674">
            <a:off x="-2435523" y="-1078537"/>
            <a:ext cx="3944942" cy="3875906"/>
          </a:xfrm>
          <a:custGeom>
            <a:avLst/>
            <a:gdLst/>
            <a:ahLst/>
            <a:cxnLst/>
            <a:rect r="r" b="b" t="t" l="l"/>
            <a:pathLst>
              <a:path h="3875906" w="3944942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336788">
            <a:off x="3045465" y="3714538"/>
            <a:ext cx="8081326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We believe and through the supporting information of Caregivers of B.C the and their limited results as well as similar initiatives such as the B.C mental health hotline - that this solution if provided in a 24 hour 7 day a week option would provide a much needed support and fill a gap for those acting as informal caregivers.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27978" y="47625"/>
            <a:ext cx="10666238" cy="1014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09"/>
              </a:lnSpc>
            </a:pPr>
            <a:r>
              <a:rPr lang="en-US" sz="6999" spc="167">
                <a:solidFill>
                  <a:srgbClr val="605048"/>
                </a:solidFill>
                <a:latin typeface="Alegreya Bold"/>
              </a:rPr>
              <a:t>Supporting Studies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12564" y="3841143"/>
            <a:ext cx="5581678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Through the study it was concluded that internet delivered cognitive behavioral therapy (ICBT), through a therapist guided format, can decrease stress, anxiety, and depression, while increasing quality of life  (Biliunaite et al., 2021).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2788" y="2385482"/>
            <a:ext cx="5361454" cy="1204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9"/>
              </a:lnSpc>
            </a:pPr>
            <a:r>
              <a:rPr lang="en-US" sz="3999" spc="107">
                <a:solidFill>
                  <a:srgbClr val="605048"/>
                </a:solidFill>
                <a:latin typeface="Alegreya Bold Italics"/>
              </a:rPr>
              <a:t>Internet-Based Cognitive Behavioral Therapy for Informal Caregivers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098152" y="2766482"/>
            <a:ext cx="4853023" cy="44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9"/>
              </a:lnSpc>
            </a:pPr>
            <a:r>
              <a:rPr lang="en-US" sz="3999" spc="107">
                <a:solidFill>
                  <a:srgbClr val="605048"/>
                </a:solidFill>
                <a:latin typeface="Alegreya Bold"/>
              </a:rPr>
              <a:t> </a:t>
            </a:r>
            <a:r>
              <a:rPr lang="en-US" sz="3999" spc="107">
                <a:solidFill>
                  <a:srgbClr val="605048"/>
                </a:solidFill>
                <a:latin typeface="Alegreya Bold Italics"/>
              </a:rPr>
              <a:t>Provincial crisis lines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4121768">
            <a:off x="-1251668" y="-619656"/>
            <a:ext cx="3009155" cy="3761444"/>
          </a:xfrm>
          <a:custGeom>
            <a:avLst/>
            <a:gdLst/>
            <a:ahLst/>
            <a:cxnLst/>
            <a:rect r="r" b="b" t="t" l="l"/>
            <a:pathLst>
              <a:path h="3761444" w="3009155">
                <a:moveTo>
                  <a:pt x="3009154" y="0"/>
                </a:moveTo>
                <a:lnTo>
                  <a:pt x="0" y="0"/>
                </a:lnTo>
                <a:lnTo>
                  <a:pt x="0" y="3761443"/>
                </a:lnTo>
                <a:lnTo>
                  <a:pt x="3009154" y="3761443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l="0" t="-278" r="0" b="-278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4432255">
            <a:off x="14406487" y="376810"/>
            <a:ext cx="12128005" cy="7794293"/>
          </a:xfrm>
          <a:custGeom>
            <a:avLst/>
            <a:gdLst/>
            <a:ahLst/>
            <a:cxnLst/>
            <a:rect r="r" b="b" t="t" l="l"/>
            <a:pathLst>
              <a:path h="7794293" w="12128005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l="0" t="-278" r="0" b="-278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6875550">
            <a:off x="-7438727" y="5597915"/>
            <a:ext cx="12128005" cy="7794293"/>
          </a:xfrm>
          <a:custGeom>
            <a:avLst/>
            <a:gdLst/>
            <a:ahLst/>
            <a:cxnLst/>
            <a:rect r="r" b="b" t="t" l="l"/>
            <a:pathLst>
              <a:path h="7794293" w="12128005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4471803">
            <a:off x="15199910" y="6581252"/>
            <a:ext cx="4731631" cy="7101886"/>
          </a:xfrm>
          <a:custGeom>
            <a:avLst/>
            <a:gdLst/>
            <a:ahLst/>
            <a:cxnLst/>
            <a:rect r="r" b="b" t="t" l="l"/>
            <a:pathLst>
              <a:path h="7101886" w="4731631">
                <a:moveTo>
                  <a:pt x="0" y="0"/>
                </a:moveTo>
                <a:lnTo>
                  <a:pt x="4731631" y="0"/>
                </a:lnTo>
                <a:lnTo>
                  <a:pt x="4731631" y="7101886"/>
                </a:lnTo>
                <a:lnTo>
                  <a:pt x="0" y="7101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098152" y="8622693"/>
            <a:ext cx="1626736" cy="1744737"/>
          </a:xfrm>
          <a:custGeom>
            <a:avLst/>
            <a:gdLst/>
            <a:ahLst/>
            <a:cxnLst/>
            <a:rect r="r" b="b" t="t" l="l"/>
            <a:pathLst>
              <a:path h="1744737" w="1626736">
                <a:moveTo>
                  <a:pt x="0" y="0"/>
                </a:moveTo>
                <a:lnTo>
                  <a:pt x="1626735" y="0"/>
                </a:lnTo>
                <a:lnTo>
                  <a:pt x="1626735" y="1744737"/>
                </a:lnTo>
                <a:lnTo>
                  <a:pt x="0" y="1744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098152" y="7618241"/>
            <a:ext cx="1667560" cy="1191536"/>
          </a:xfrm>
          <a:custGeom>
            <a:avLst/>
            <a:gdLst/>
            <a:ahLst/>
            <a:cxnLst/>
            <a:rect r="r" b="b" t="t" l="l"/>
            <a:pathLst>
              <a:path h="1191536" w="1667560">
                <a:moveTo>
                  <a:pt x="0" y="0"/>
                </a:moveTo>
                <a:lnTo>
                  <a:pt x="1667559" y="0"/>
                </a:lnTo>
                <a:lnTo>
                  <a:pt x="1667559" y="1191536"/>
                </a:lnTo>
                <a:lnTo>
                  <a:pt x="0" y="1191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794317" y="4060218"/>
            <a:ext cx="4699367" cy="823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9"/>
              </a:lnSpc>
            </a:pPr>
            <a:r>
              <a:rPr lang="en-US" sz="3999" spc="107">
                <a:solidFill>
                  <a:srgbClr val="605048"/>
                </a:solidFill>
                <a:latin typeface="Alegreya Bold Italics"/>
              </a:rPr>
              <a:t> </a:t>
            </a:r>
            <a:r>
              <a:rPr lang="en-US" sz="3999" spc="107">
                <a:solidFill>
                  <a:srgbClr val="605048"/>
                </a:solidFill>
                <a:latin typeface="Alegreya Bold Italics"/>
              </a:rPr>
              <a:t>Brief telephone counselling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454557" y="4611188"/>
            <a:ext cx="5378886" cy="531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 Three short counseling phone consultations. They were focused on stress reduction, development of self-management skills, and how to deal with challenging behaviors (Berndt et al., 2019). </a:t>
            </a:r>
          </a:p>
          <a:p>
            <a:pPr>
              <a:lnSpc>
                <a:spcPts val="420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1771014" y="3494827"/>
            <a:ext cx="5794711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 These hotlines have been very effective in providing over-the-phone counselling and a reduction in their targeted areas (BC Mental Health &amp; Substance Use Services, 2023).  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 </a:t>
            </a:r>
          </a:p>
          <a:p>
            <a:pPr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302370" y="357140"/>
            <a:ext cx="14857060" cy="9947329"/>
          </a:xfrm>
          <a:custGeom>
            <a:avLst/>
            <a:gdLst/>
            <a:ahLst/>
            <a:cxnLst/>
            <a:rect r="r" b="b" t="t" l="l"/>
            <a:pathLst>
              <a:path h="9947329" w="14857060">
                <a:moveTo>
                  <a:pt x="0" y="0"/>
                </a:moveTo>
                <a:lnTo>
                  <a:pt x="14857060" y="0"/>
                </a:lnTo>
                <a:lnTo>
                  <a:pt x="14857060" y="9947329"/>
                </a:lnTo>
                <a:lnTo>
                  <a:pt x="0" y="99473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878" r="0" b="-4878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810881" y="630542"/>
            <a:ext cx="10666238" cy="1014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09"/>
              </a:lnSpc>
            </a:pPr>
            <a:r>
              <a:rPr lang="en-US" sz="6999" spc="167">
                <a:solidFill>
                  <a:srgbClr val="605048"/>
                </a:solidFill>
                <a:latin typeface="Alegreya Bold"/>
              </a:rPr>
              <a:t>Not the Priority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63519" y="2526010"/>
            <a:ext cx="7049044" cy="5848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Reduced caregiver anxiety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Reduced sense of isolation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Reduced stress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Comformative to a busy schedule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Reduced sense of burden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Increased emotional/mental health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Increased access to resources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Increased access to professionals who can counsel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Increased Quality of Life</a:t>
            </a:r>
          </a:p>
          <a:p>
            <a:pPr>
              <a:lnSpc>
                <a:spcPts val="42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846888" y="1816091"/>
            <a:ext cx="4408903" cy="588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519"/>
              </a:lnSpc>
            </a:pPr>
            <a:r>
              <a:rPr lang="en-US" sz="3999" spc="95">
                <a:solidFill>
                  <a:srgbClr val="605048"/>
                </a:solidFill>
                <a:latin typeface="Alegreya Bold"/>
              </a:rPr>
              <a:t>Successes 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-633198">
            <a:off x="15752509" y="7126918"/>
            <a:ext cx="3009155" cy="3761444"/>
          </a:xfrm>
          <a:custGeom>
            <a:avLst/>
            <a:gdLst/>
            <a:ahLst/>
            <a:cxnLst/>
            <a:rect r="r" b="b" t="t" l="l"/>
            <a:pathLst>
              <a:path h="3761444" w="3009155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6201465">
            <a:off x="-2235182" y="6503075"/>
            <a:ext cx="4470364" cy="6644749"/>
            <a:chOff x="0" y="0"/>
            <a:chExt cx="3175000" cy="4719320"/>
          </a:xfrm>
        </p:grpSpPr>
        <p:sp>
          <p:nvSpPr>
            <p:cNvPr name="Freeform 18" id="18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554987" y="357140"/>
            <a:ext cx="1510436" cy="1178140"/>
          </a:xfrm>
          <a:custGeom>
            <a:avLst/>
            <a:gdLst/>
            <a:ahLst/>
            <a:cxnLst/>
            <a:rect r="r" b="b" t="t" l="l"/>
            <a:pathLst>
              <a:path h="1178140" w="1510436">
                <a:moveTo>
                  <a:pt x="0" y="0"/>
                </a:moveTo>
                <a:lnTo>
                  <a:pt x="1510436" y="0"/>
                </a:lnTo>
                <a:lnTo>
                  <a:pt x="1510436" y="1178140"/>
                </a:lnTo>
                <a:lnTo>
                  <a:pt x="0" y="11781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8730900" y="1816091"/>
            <a:ext cx="4265136" cy="588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519"/>
              </a:lnSpc>
            </a:pPr>
            <a:r>
              <a:rPr lang="en-US" sz="3999" spc="95">
                <a:solidFill>
                  <a:srgbClr val="605048"/>
                </a:solidFill>
                <a:latin typeface="Alegreya Bold"/>
              </a:rPr>
              <a:t>Challenges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144000" y="2442201"/>
            <a:ext cx="6899010" cy="744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Restraints: 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Funding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Personnel 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Management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Advertisement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Lack of resources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Lack of literature/research to support it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A</a:t>
            </a:r>
            <a:r>
              <a:rPr lang="en-US" sz="3000">
                <a:solidFill>
                  <a:srgbClr val="605048"/>
                </a:solidFill>
                <a:latin typeface="Alegreya"/>
              </a:rPr>
              <a:t>ccessible to only those with the ability to look up the number and call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Sustainability concerns.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Government, municipal, private and/or non profit supports required.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7807319" y="9621511"/>
            <a:ext cx="835211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05048"/>
                </a:solidFill>
                <a:latin typeface="Alegreya"/>
              </a:rPr>
              <a:t>(</a:t>
            </a:r>
            <a:r>
              <a:rPr lang="en-US" sz="2799">
                <a:solidFill>
                  <a:srgbClr val="605048"/>
                </a:solidFill>
                <a:latin typeface="Alegreya"/>
              </a:rPr>
              <a:t>Biliunaite et al., 2021; Family Caregivers of B.C., 2023)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278" r="0" b="-27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296991">
            <a:off x="3064578" y="1641039"/>
            <a:ext cx="11828055" cy="7601524"/>
          </a:xfrm>
          <a:custGeom>
            <a:avLst/>
            <a:gdLst/>
            <a:ahLst/>
            <a:cxnLst/>
            <a:rect r="r" b="b" t="t" l="l"/>
            <a:pathLst>
              <a:path h="7601524" w="11828055">
                <a:moveTo>
                  <a:pt x="0" y="0"/>
                </a:moveTo>
                <a:lnTo>
                  <a:pt x="11828055" y="0"/>
                </a:lnTo>
                <a:lnTo>
                  <a:pt x="11828055" y="7601524"/>
                </a:lnTo>
                <a:lnTo>
                  <a:pt x="0" y="7601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700000">
            <a:off x="-3021635" y="2042349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569674">
            <a:off x="-2435523" y="-1078537"/>
            <a:ext cx="3944942" cy="3875906"/>
          </a:xfrm>
          <a:custGeom>
            <a:avLst/>
            <a:gdLst/>
            <a:ahLst/>
            <a:cxnLst/>
            <a:rect r="r" b="b" t="t" l="l"/>
            <a:pathLst>
              <a:path h="3875906" w="3944942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025603">
            <a:off x="-1458512" y="7218919"/>
            <a:ext cx="4019186" cy="6136162"/>
          </a:xfrm>
          <a:custGeom>
            <a:avLst/>
            <a:gdLst/>
            <a:ahLst/>
            <a:cxnLst/>
            <a:rect r="r" b="b" t="t" l="l"/>
            <a:pathLst>
              <a:path h="6136162" w="4019186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60405">
            <a:off x="15845490" y="7257103"/>
            <a:ext cx="3507936" cy="4278879"/>
          </a:xfrm>
          <a:custGeom>
            <a:avLst/>
            <a:gdLst/>
            <a:ahLst/>
            <a:cxnLst/>
            <a:rect r="r" b="b" t="t" l="l"/>
            <a:pathLst>
              <a:path h="4278879" w="3507936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-295103">
            <a:off x="4354318" y="2027156"/>
            <a:ext cx="8926802" cy="3306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13000">
                <a:solidFill>
                  <a:srgbClr val="605048"/>
                </a:solidFill>
                <a:latin typeface="Alegreya Bold"/>
              </a:rPr>
              <a:t>Home Support</a:t>
            </a:r>
          </a:p>
        </p:txBody>
      </p:sp>
      <p:sp>
        <p:nvSpPr>
          <p:cNvPr name="TextBox 18" id="18"/>
          <p:cNvSpPr txBox="true"/>
          <p:nvPr/>
        </p:nvSpPr>
        <p:spPr>
          <a:xfrm rot="-366761">
            <a:off x="6127608" y="5298314"/>
            <a:ext cx="6242139" cy="2475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6899" spc="68">
                <a:solidFill>
                  <a:srgbClr val="605048"/>
                </a:solidFill>
                <a:latin typeface="Tangerine Bold"/>
              </a:rPr>
              <a:t>An Extra Person </a:t>
            </a:r>
          </a:p>
          <a:p>
            <a:pPr algn="ctr">
              <a:lnSpc>
                <a:spcPts val="9935"/>
              </a:lnSpc>
            </a:pPr>
            <a:r>
              <a:rPr lang="en-US" sz="6899" spc="68">
                <a:solidFill>
                  <a:srgbClr val="605048"/>
                </a:solidFill>
                <a:latin typeface="Tangerine Bold"/>
              </a:rPr>
              <a:t>for Extra Help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-6273966">
            <a:off x="15633257" y="879567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27259">
            <a:off x="8362120" y="1519537"/>
            <a:ext cx="891928" cy="908972"/>
          </a:xfrm>
          <a:custGeom>
            <a:avLst/>
            <a:gdLst/>
            <a:ahLst/>
            <a:cxnLst/>
            <a:rect r="r" b="b" t="t" l="l"/>
            <a:pathLst>
              <a:path h="908972" w="891928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name="Freeform 4" id="4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t="0" r="-237551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821339" y="673044"/>
            <a:ext cx="11568524" cy="9950401"/>
          </a:xfrm>
          <a:custGeom>
            <a:avLst/>
            <a:gdLst/>
            <a:ahLst/>
            <a:cxnLst/>
            <a:rect r="r" b="b" t="t" l="l"/>
            <a:pathLst>
              <a:path h="9950401" w="11568524">
                <a:moveTo>
                  <a:pt x="0" y="0"/>
                </a:moveTo>
                <a:lnTo>
                  <a:pt x="11568524" y="0"/>
                </a:lnTo>
                <a:lnTo>
                  <a:pt x="11568524" y="9950401"/>
                </a:lnTo>
                <a:lnTo>
                  <a:pt x="0" y="9950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48979" y="2171065"/>
            <a:ext cx="859442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7000" spc="189">
                <a:solidFill>
                  <a:srgbClr val="605048"/>
                </a:solidFill>
                <a:latin typeface="Alegreya Bold"/>
              </a:rPr>
              <a:t>What is it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32737" y="2876550"/>
            <a:ext cx="9826907" cy="638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Within the community: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We see an aging population. 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We see an increase in chronic illnesses. 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BC support services have begun directing its care towards community-based care of Community Living British Columbia. </a:t>
            </a:r>
          </a:p>
          <a:p>
            <a:pPr marL="1295400" indent="-431800" lvl="2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40,000 clients are served each year (Office of the Seniors Advocate, 2019).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Different needs of the given client may require different levels of care available with home support, community nursing, and physical or occupational therapy (Office of the Seniors Advocate, 2019).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0" t="-278" r="0" b="-278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0" t="-278" r="0" b="-278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6388641">
            <a:off x="-1851477" y="-1782207"/>
            <a:ext cx="4019186" cy="6136162"/>
          </a:xfrm>
          <a:custGeom>
            <a:avLst/>
            <a:gdLst/>
            <a:ahLst/>
            <a:cxnLst/>
            <a:rect r="r" b="b" t="t" l="l"/>
            <a:pathLst>
              <a:path h="6136162" w="4019186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60405">
            <a:off x="15165536" y="6265084"/>
            <a:ext cx="3507936" cy="4278879"/>
          </a:xfrm>
          <a:custGeom>
            <a:avLst/>
            <a:gdLst/>
            <a:ahLst/>
            <a:cxnLst/>
            <a:rect r="r" b="b" t="t" l="l"/>
            <a:pathLst>
              <a:path h="4278879" w="3507936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11444" r="0" b="-11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09326" y="3492854"/>
            <a:ext cx="19306652" cy="5721790"/>
          </a:xfrm>
          <a:custGeom>
            <a:avLst/>
            <a:gdLst/>
            <a:ahLst/>
            <a:cxnLst/>
            <a:rect r="r" b="b" t="t" l="l"/>
            <a:pathLst>
              <a:path h="5721790" w="19306652">
                <a:moveTo>
                  <a:pt x="0" y="0"/>
                </a:moveTo>
                <a:lnTo>
                  <a:pt x="19306652" y="0"/>
                </a:lnTo>
                <a:lnTo>
                  <a:pt x="19306652" y="5721789"/>
                </a:lnTo>
                <a:lnTo>
                  <a:pt x="0" y="5721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271745" y="-985043"/>
            <a:ext cx="5362891" cy="4114800"/>
          </a:xfrm>
          <a:custGeom>
            <a:avLst/>
            <a:gdLst/>
            <a:ahLst/>
            <a:cxnLst/>
            <a:rect r="r" b="b" t="t" l="l"/>
            <a:pathLst>
              <a:path h="4114800" w="5362891">
                <a:moveTo>
                  <a:pt x="0" y="0"/>
                </a:moveTo>
                <a:lnTo>
                  <a:pt x="5362890" y="0"/>
                </a:lnTo>
                <a:lnTo>
                  <a:pt x="5362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928132" y="1386682"/>
            <a:ext cx="10431735" cy="901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7999">
                <a:solidFill>
                  <a:srgbClr val="4D3527"/>
                </a:solidFill>
                <a:latin typeface="Alegreya Bold"/>
              </a:rPr>
              <a:t>Restrictions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238074" y="-1028700"/>
            <a:ext cx="5362891" cy="4114800"/>
          </a:xfrm>
          <a:custGeom>
            <a:avLst/>
            <a:gdLst/>
            <a:ahLst/>
            <a:cxnLst/>
            <a:rect r="r" b="b" t="t" l="l"/>
            <a:pathLst>
              <a:path h="4114800" w="5362891">
                <a:moveTo>
                  <a:pt x="0" y="0"/>
                </a:moveTo>
                <a:lnTo>
                  <a:pt x="5362891" y="0"/>
                </a:lnTo>
                <a:lnTo>
                  <a:pt x="53628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11527" y="3979263"/>
            <a:ext cx="12278375" cy="3511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79494" indent="-539747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4D3527"/>
                </a:solidFill>
                <a:latin typeface="Alegreya"/>
              </a:rPr>
              <a:t>Scope of practice</a:t>
            </a:r>
          </a:p>
          <a:p>
            <a:pPr algn="just" marL="1079494" indent="-539747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4D3527"/>
                </a:solidFill>
                <a:latin typeface="Alegreya"/>
              </a:rPr>
              <a:t>changing client needs</a:t>
            </a:r>
          </a:p>
          <a:p>
            <a:pPr algn="just" marL="1079494" indent="-539747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4D3527"/>
                </a:solidFill>
                <a:latin typeface="Alegreya"/>
              </a:rPr>
              <a:t>Inconsistent information</a:t>
            </a:r>
          </a:p>
          <a:p>
            <a:pPr algn="just" marL="1079494" indent="-539747" lvl="1">
              <a:lnSpc>
                <a:spcPts val="6999"/>
              </a:lnSpc>
              <a:spcBef>
                <a:spcPct val="0"/>
              </a:spcBef>
              <a:buFont typeface="Arial"/>
              <a:buChar char="•"/>
            </a:pPr>
            <a:r>
              <a:rPr lang="en-US" sz="4999">
                <a:solidFill>
                  <a:srgbClr val="4D3527"/>
                </a:solidFill>
                <a:latin typeface="Alegreya"/>
              </a:rPr>
              <a:t>Employee turnover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307800" y="8183594"/>
            <a:ext cx="539397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4D3527"/>
                </a:solidFill>
                <a:latin typeface="Alegreya"/>
              </a:rPr>
              <a:t> (Office of the Seniors Advocate, 2019)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72164" y="47625"/>
            <a:ext cx="10666238" cy="1014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09"/>
              </a:lnSpc>
            </a:pPr>
            <a:r>
              <a:rPr lang="en-US" sz="6999" spc="167">
                <a:solidFill>
                  <a:srgbClr val="605048"/>
                </a:solidFill>
                <a:latin typeface="Alegreya Bold"/>
              </a:rPr>
              <a:t>Art gallery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00606" y="3950920"/>
            <a:ext cx="4743116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Changing the autonomy of the employee so that they can modify their own schedule to fit both their own time and the client (Office of the Seniors Advocate, 2019).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48059" y="2709135"/>
            <a:ext cx="5361454" cy="448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4099" spc="110">
                <a:solidFill>
                  <a:srgbClr val="605048"/>
                </a:solidFill>
                <a:latin typeface="Alegreya Bold"/>
              </a:rPr>
              <a:t>Changing Tasks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833725" y="3354125"/>
            <a:ext cx="4699367" cy="838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4099" spc="110">
                <a:solidFill>
                  <a:srgbClr val="605048"/>
                </a:solidFill>
                <a:latin typeface="Alegreya Bold"/>
              </a:rPr>
              <a:t>Standard </a:t>
            </a:r>
          </a:p>
          <a:p>
            <a:pPr algn="ctr">
              <a:lnSpc>
                <a:spcPts val="3115"/>
              </a:lnSpc>
            </a:pPr>
            <a:r>
              <a:rPr lang="en-US" sz="4099" spc="110">
                <a:solidFill>
                  <a:srgbClr val="605048"/>
                </a:solidFill>
                <a:latin typeface="Alegreya Bold"/>
              </a:rPr>
              <a:t>Information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065175" y="2709135"/>
            <a:ext cx="4853023" cy="448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4099" spc="110">
                <a:solidFill>
                  <a:srgbClr val="605048"/>
                </a:solidFill>
                <a:latin typeface="Alegreya Bold"/>
              </a:rPr>
              <a:t>Staff Retention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4121768">
            <a:off x="-1153696" y="-278026"/>
            <a:ext cx="3009155" cy="3761444"/>
          </a:xfrm>
          <a:custGeom>
            <a:avLst/>
            <a:gdLst/>
            <a:ahLst/>
            <a:cxnLst/>
            <a:rect r="r" b="b" t="t" l="l"/>
            <a:pathLst>
              <a:path h="3761444" w="3009155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l="0" t="-278" r="0" b="-278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4432255">
            <a:off x="14406487" y="376810"/>
            <a:ext cx="12128005" cy="7794293"/>
          </a:xfrm>
          <a:custGeom>
            <a:avLst/>
            <a:gdLst/>
            <a:ahLst/>
            <a:cxnLst/>
            <a:rect r="r" b="b" t="t" l="l"/>
            <a:pathLst>
              <a:path h="7794293" w="12128005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l="0" t="-278" r="0" b="-278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-6875550">
            <a:off x="-7438727" y="5597915"/>
            <a:ext cx="12128005" cy="7794293"/>
          </a:xfrm>
          <a:custGeom>
            <a:avLst/>
            <a:gdLst/>
            <a:ahLst/>
            <a:cxnLst/>
            <a:rect r="r" b="b" t="t" l="l"/>
            <a:pathLst>
              <a:path h="7794293" w="12128005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4471803">
            <a:off x="15199910" y="6581252"/>
            <a:ext cx="4731631" cy="7101886"/>
          </a:xfrm>
          <a:custGeom>
            <a:avLst/>
            <a:gdLst/>
            <a:ahLst/>
            <a:cxnLst/>
            <a:rect r="r" b="b" t="t" l="l"/>
            <a:pathLst>
              <a:path h="7101886" w="4731631">
                <a:moveTo>
                  <a:pt x="0" y="0"/>
                </a:moveTo>
                <a:lnTo>
                  <a:pt x="4731631" y="0"/>
                </a:lnTo>
                <a:lnTo>
                  <a:pt x="4731631" y="7101886"/>
                </a:lnTo>
                <a:lnTo>
                  <a:pt x="0" y="7101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789975" y="4924512"/>
            <a:ext cx="4743116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A universal set of policies and procedures can be presented that all employees follow (Office of the Seniors Advocate, 2019).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076016" y="3950920"/>
            <a:ext cx="4743116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605048"/>
                </a:solidFill>
                <a:latin typeface="Alegreya"/>
              </a:rPr>
              <a:t> Incentives could include paid training, increased compensation, and stable part-time as well as full-time positions (Office of the Seniors Advocate, 2019).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7912" y="130323"/>
            <a:ext cx="2499577" cy="2415072"/>
          </a:xfrm>
          <a:custGeom>
            <a:avLst/>
            <a:gdLst/>
            <a:ahLst/>
            <a:cxnLst/>
            <a:rect r="r" b="b" t="t" l="l"/>
            <a:pathLst>
              <a:path h="2415072" w="2499577">
                <a:moveTo>
                  <a:pt x="0" y="0"/>
                </a:moveTo>
                <a:lnTo>
                  <a:pt x="2499577" y="0"/>
                </a:lnTo>
                <a:lnTo>
                  <a:pt x="2499577" y="2415072"/>
                </a:lnTo>
                <a:lnTo>
                  <a:pt x="0" y="2415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374650"/>
            <a:ext cx="1602225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legreya Bold"/>
              </a:rPr>
              <a:t>SUMMARY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37046" y="2787063"/>
            <a:ext cx="16022254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legreya"/>
              </a:rPr>
              <a:t>Solution 1: Employment Insurance Caregiving Benefits and Leave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37046" y="5038725"/>
            <a:ext cx="9954955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legreya"/>
              </a:rPr>
              <a:t>Solution 2: Counselling via Phone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37046" y="6724251"/>
            <a:ext cx="10703570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legreya"/>
              </a:rPr>
              <a:t>Solution 3: Respite Care/ Home Support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0800000">
            <a:off x="14161143" y="-1503017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1218" y="8965596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49553">
            <a:off x="14268366" y="4894529"/>
            <a:ext cx="1562518" cy="1289788"/>
          </a:xfrm>
          <a:custGeom>
            <a:avLst/>
            <a:gdLst/>
            <a:ahLst/>
            <a:cxnLst/>
            <a:rect r="r" b="b" t="t" l="l"/>
            <a:pathLst>
              <a:path h="1289788" w="156251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83699" y="4137698"/>
            <a:ext cx="5120602" cy="5120602"/>
          </a:xfrm>
          <a:custGeom>
            <a:avLst/>
            <a:gdLst/>
            <a:ahLst/>
            <a:cxnLst/>
            <a:rect r="r" b="b" t="t" l="l"/>
            <a:pathLst>
              <a:path h="5120602" w="5120602">
                <a:moveTo>
                  <a:pt x="0" y="0"/>
                </a:moveTo>
                <a:lnTo>
                  <a:pt x="5120602" y="0"/>
                </a:lnTo>
                <a:lnTo>
                  <a:pt x="5120602" y="5120602"/>
                </a:lnTo>
                <a:lnTo>
                  <a:pt x="0" y="51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01979" y="159703"/>
            <a:ext cx="3284041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Alegreya Bold"/>
              </a:rPr>
              <a:t>SLIDO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621472"/>
            <a:ext cx="16230600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legreya Bold"/>
              </a:rPr>
              <a:t>Out of the three solutions we discussed, which one would you have picked as the priority solution?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0800000">
            <a:off x="14161143" y="-1503017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49553">
            <a:off x="15395762" y="3718450"/>
            <a:ext cx="1562518" cy="1289788"/>
          </a:xfrm>
          <a:custGeom>
            <a:avLst/>
            <a:gdLst/>
            <a:ahLst/>
            <a:cxnLst/>
            <a:rect r="r" b="b" t="t" l="l"/>
            <a:pathLst>
              <a:path h="1289788" w="156251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1218" y="8965596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26857" y="5873999"/>
            <a:ext cx="10034287" cy="2032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97"/>
              </a:lnSpc>
              <a:spcBef>
                <a:spcPct val="0"/>
              </a:spcBef>
            </a:pPr>
            <a:r>
              <a:rPr lang="en-US" sz="10712">
                <a:solidFill>
                  <a:srgbClr val="433831"/>
                </a:solidFill>
                <a:latin typeface="Alegreya Sans SC Heavy"/>
              </a:rPr>
              <a:t>THE END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911471" y="7878338"/>
            <a:ext cx="6465058" cy="928617"/>
          </a:xfrm>
          <a:custGeom>
            <a:avLst/>
            <a:gdLst/>
            <a:ahLst/>
            <a:cxnLst/>
            <a:rect r="r" b="b" t="t" l="l"/>
            <a:pathLst>
              <a:path h="928617" w="6465058">
                <a:moveTo>
                  <a:pt x="0" y="0"/>
                </a:moveTo>
                <a:lnTo>
                  <a:pt x="6465058" y="0"/>
                </a:lnTo>
                <a:lnTo>
                  <a:pt x="6465058" y="928617"/>
                </a:lnTo>
                <a:lnTo>
                  <a:pt x="0" y="928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41218" y="8965596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4161143" y="-1503017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01715">
            <a:off x="1788107" y="6666677"/>
            <a:ext cx="1450030" cy="1130633"/>
          </a:xfrm>
          <a:custGeom>
            <a:avLst/>
            <a:gdLst/>
            <a:ahLst/>
            <a:cxnLst/>
            <a:rect r="r" b="b" t="t" l="l"/>
            <a:pathLst>
              <a:path h="1130633" w="1450030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49553">
            <a:off x="15474139" y="2470102"/>
            <a:ext cx="1562518" cy="1289788"/>
          </a:xfrm>
          <a:custGeom>
            <a:avLst/>
            <a:gdLst/>
            <a:ahLst/>
            <a:cxnLst/>
            <a:rect r="r" b="b" t="t" l="l"/>
            <a:pathLst>
              <a:path h="1289788" w="156251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41545">
            <a:off x="4888111" y="4445653"/>
            <a:ext cx="1120358" cy="997119"/>
          </a:xfrm>
          <a:custGeom>
            <a:avLst/>
            <a:gdLst/>
            <a:ahLst/>
            <a:cxnLst/>
            <a:rect r="r" b="b" t="t" l="l"/>
            <a:pathLst>
              <a:path h="997119" w="1120358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812159">
            <a:off x="11370430" y="2367352"/>
            <a:ext cx="1120358" cy="997119"/>
          </a:xfrm>
          <a:custGeom>
            <a:avLst/>
            <a:gdLst/>
            <a:ahLst/>
            <a:cxnLst/>
            <a:rect r="r" b="b" t="t" l="l"/>
            <a:pathLst>
              <a:path h="997119" w="1120358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4544244" y="7545264"/>
            <a:ext cx="458160" cy="436499"/>
            <a:chOff x="0" y="0"/>
            <a:chExt cx="1772920" cy="1689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676135" y="5658866"/>
            <a:ext cx="261444" cy="249084"/>
            <a:chOff x="0" y="0"/>
            <a:chExt cx="1772920" cy="1689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663461" y="3237660"/>
            <a:ext cx="261444" cy="249084"/>
            <a:chOff x="0" y="0"/>
            <a:chExt cx="1772920" cy="16891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656264" y="2865912"/>
            <a:ext cx="261444" cy="249084"/>
            <a:chOff x="0" y="0"/>
            <a:chExt cx="1772920" cy="16891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85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85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grpSp>
        <p:nvGrpSpPr>
          <p:cNvPr name="Group 34" id="34"/>
          <p:cNvGrpSpPr/>
          <p:nvPr/>
        </p:nvGrpSpPr>
        <p:grpSpPr>
          <a:xfrm rot="0"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88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88"/>
                  </a:lnSpc>
                </a:pPr>
              </a:p>
            </p:txBody>
          </p:sp>
        </p:grpSp>
      </p:grpSp>
      <p:grpSp>
        <p:nvGrpSpPr>
          <p:cNvPr name="Group 41" id="41"/>
          <p:cNvGrpSpPr/>
          <p:nvPr/>
        </p:nvGrpSpPr>
        <p:grpSpPr>
          <a:xfrm rot="0">
            <a:off x="5150404" y="1941313"/>
            <a:ext cx="595772" cy="595772"/>
            <a:chOff x="0" y="0"/>
            <a:chExt cx="794363" cy="794363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0"/>
              <a:ext cx="794363" cy="794363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0"/>
                  </a:lnSpc>
                </a:pPr>
              </a:p>
            </p:txBody>
          </p:sp>
        </p:grpSp>
      </p:grpSp>
      <p:sp>
        <p:nvSpPr>
          <p:cNvPr name="Freeform 48" id="48"/>
          <p:cNvSpPr/>
          <p:nvPr/>
        </p:nvSpPr>
        <p:spPr>
          <a:xfrm flipH="false" flipV="false" rot="0">
            <a:off x="6786562" y="1734294"/>
            <a:ext cx="4714875" cy="4114800"/>
          </a:xfrm>
          <a:custGeom>
            <a:avLst/>
            <a:gdLst/>
            <a:ahLst/>
            <a:cxnLst/>
            <a:rect r="r" b="b" t="t" l="l"/>
            <a:pathLst>
              <a:path h="4114800" w="4714875">
                <a:moveTo>
                  <a:pt x="0" y="0"/>
                </a:moveTo>
                <a:lnTo>
                  <a:pt x="4714876" y="0"/>
                </a:lnTo>
                <a:lnTo>
                  <a:pt x="4714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26857" y="489512"/>
            <a:ext cx="10034287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433831"/>
                </a:solidFill>
                <a:latin typeface="Alegreya Heavy"/>
              </a:rPr>
              <a:t>CASE STUDY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911471" y="8918533"/>
            <a:ext cx="6465058" cy="928617"/>
          </a:xfrm>
          <a:custGeom>
            <a:avLst/>
            <a:gdLst/>
            <a:ahLst/>
            <a:cxnLst/>
            <a:rect r="r" b="b" t="t" l="l"/>
            <a:pathLst>
              <a:path h="928617" w="6465058">
                <a:moveTo>
                  <a:pt x="0" y="0"/>
                </a:moveTo>
                <a:lnTo>
                  <a:pt x="6465058" y="0"/>
                </a:lnTo>
                <a:lnTo>
                  <a:pt x="6465058" y="928618"/>
                </a:lnTo>
                <a:lnTo>
                  <a:pt x="0" y="928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41218" y="8965596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4161143" y="-1503017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812159">
            <a:off x="16717155" y="5696952"/>
            <a:ext cx="1120358" cy="997119"/>
          </a:xfrm>
          <a:custGeom>
            <a:avLst/>
            <a:gdLst/>
            <a:ahLst/>
            <a:cxnLst/>
            <a:rect r="r" b="b" t="t" l="l"/>
            <a:pathLst>
              <a:path h="997119" w="1120358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4544244" y="7545264"/>
            <a:ext cx="458160" cy="436499"/>
            <a:chOff x="0" y="0"/>
            <a:chExt cx="1772920" cy="16891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897978" y="7231994"/>
            <a:ext cx="261444" cy="249084"/>
            <a:chOff x="0" y="0"/>
            <a:chExt cx="1772920" cy="1689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85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85"/>
                  </a:lnSpc>
                </a:pPr>
              </a:p>
            </p:txBody>
          </p:sp>
        </p:grpSp>
      </p:grpSp>
      <p:grpSp>
        <p:nvGrpSpPr>
          <p:cNvPr name="Group 20" id="20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0"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88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88"/>
                  </a:lnSpc>
                </a:pPr>
              </a:p>
            </p:txBody>
          </p:sp>
        </p:grpSp>
      </p:grpSp>
      <p:grpSp>
        <p:nvGrpSpPr>
          <p:cNvPr name="Group 34" id="34"/>
          <p:cNvGrpSpPr/>
          <p:nvPr/>
        </p:nvGrpSpPr>
        <p:grpSpPr>
          <a:xfrm rot="0">
            <a:off x="3413649" y="296529"/>
            <a:ext cx="761067" cy="761067"/>
            <a:chOff x="0" y="0"/>
            <a:chExt cx="1014756" cy="1014756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1014756" cy="1014756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0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108595" y="108595"/>
              <a:ext cx="797565" cy="797565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0"/>
                  </a:lnSpc>
                </a:pPr>
              </a:p>
            </p:txBody>
          </p:sp>
        </p:grpSp>
      </p:grpSp>
      <p:sp>
        <p:nvSpPr>
          <p:cNvPr name="TextBox 41" id="41"/>
          <p:cNvSpPr txBox="true"/>
          <p:nvPr/>
        </p:nvSpPr>
        <p:spPr>
          <a:xfrm rot="0">
            <a:off x="1633489" y="2062978"/>
            <a:ext cx="15021021" cy="631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433831"/>
                </a:solidFill>
                <a:latin typeface="Alegreya"/>
              </a:rPr>
              <a:t>                   Sue, an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85-year-old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 woman, has a history of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COPD, HF, anxiety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, and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dementia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. Sue's daughter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Kelly (45 years old)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 is the only caregiver. Sue also has a history of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memory loss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 and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uncooperative behaviour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. Kelly is a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full-time worker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 and does not have training to care for individuals with complex needs. Kelly is feeling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overwhelmed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 and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burnout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 from providing care daily. She senses that she can not take care of her mother anymore. Sue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falls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 at home, </a:t>
            </a:r>
            <a:r>
              <a:rPr lang="en-US" sz="3999">
                <a:solidFill>
                  <a:srgbClr val="433831"/>
                </a:solidFill>
                <a:latin typeface="Alegreya Italics"/>
              </a:rPr>
              <a:t>breaks her hip</a:t>
            </a:r>
            <a:r>
              <a:rPr lang="en-US" sz="3999">
                <a:solidFill>
                  <a:srgbClr val="433831"/>
                </a:solidFill>
                <a:latin typeface="Alegreya"/>
              </a:rPr>
              <a:t>, and ends up in hospital. Kelly told the healthcare professional that she would be away until further notice because she needed a break.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0">
            <a:off x="4174716" y="8255897"/>
            <a:ext cx="1586799" cy="2031103"/>
          </a:xfrm>
          <a:custGeom>
            <a:avLst/>
            <a:gdLst/>
            <a:ahLst/>
            <a:cxnLst/>
            <a:rect r="r" b="b" t="t" l="l"/>
            <a:pathLst>
              <a:path h="2031103" w="1586799">
                <a:moveTo>
                  <a:pt x="0" y="0"/>
                </a:moveTo>
                <a:lnTo>
                  <a:pt x="1586799" y="0"/>
                </a:lnTo>
                <a:lnTo>
                  <a:pt x="1586799" y="2031103"/>
                </a:lnTo>
                <a:lnTo>
                  <a:pt x="0" y="2031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376529" y="8181144"/>
            <a:ext cx="1131191" cy="2180610"/>
          </a:xfrm>
          <a:custGeom>
            <a:avLst/>
            <a:gdLst/>
            <a:ahLst/>
            <a:cxnLst/>
            <a:rect r="r" b="b" t="t" l="l"/>
            <a:pathLst>
              <a:path h="2180610" w="1131191">
                <a:moveTo>
                  <a:pt x="0" y="0"/>
                </a:moveTo>
                <a:lnTo>
                  <a:pt x="1131191" y="0"/>
                </a:lnTo>
                <a:lnTo>
                  <a:pt x="1131191" y="2180609"/>
                </a:lnTo>
                <a:lnTo>
                  <a:pt x="0" y="2180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278" r="0" b="-27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2207918" y="1435689"/>
            <a:ext cx="13760770" cy="7794293"/>
          </a:xfrm>
          <a:custGeom>
            <a:avLst/>
            <a:gdLst/>
            <a:ahLst/>
            <a:cxnLst/>
            <a:rect r="r" b="b" t="t" l="l"/>
            <a:pathLst>
              <a:path h="7794293" w="13760770">
                <a:moveTo>
                  <a:pt x="0" y="0"/>
                </a:moveTo>
                <a:lnTo>
                  <a:pt x="13760769" y="0"/>
                </a:lnTo>
                <a:lnTo>
                  <a:pt x="13760769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6731" r="0" b="-673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700000">
            <a:off x="-3021635" y="2042349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569674">
            <a:off x="-2435523" y="-1078537"/>
            <a:ext cx="3944942" cy="3875906"/>
          </a:xfrm>
          <a:custGeom>
            <a:avLst/>
            <a:gdLst/>
            <a:ahLst/>
            <a:cxnLst/>
            <a:rect r="r" b="b" t="t" l="l"/>
            <a:pathLst>
              <a:path h="3875906" w="3944942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025603">
            <a:off x="-1458512" y="7218919"/>
            <a:ext cx="4019186" cy="6136162"/>
          </a:xfrm>
          <a:custGeom>
            <a:avLst/>
            <a:gdLst/>
            <a:ahLst/>
            <a:cxnLst/>
            <a:rect r="r" b="b" t="t" l="l"/>
            <a:pathLst>
              <a:path h="6136162" w="4019186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60405">
            <a:off x="15845490" y="7257103"/>
            <a:ext cx="3507936" cy="4278879"/>
          </a:xfrm>
          <a:custGeom>
            <a:avLst/>
            <a:gdLst/>
            <a:ahLst/>
            <a:cxnLst/>
            <a:rect r="r" b="b" t="t" l="l"/>
            <a:pathLst>
              <a:path h="4278879" w="3507936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6273966">
            <a:off x="15633257" y="879567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7259">
            <a:off x="8362120" y="1519537"/>
            <a:ext cx="891928" cy="908972"/>
          </a:xfrm>
          <a:custGeom>
            <a:avLst/>
            <a:gdLst/>
            <a:ahLst/>
            <a:cxnLst/>
            <a:rect r="r" b="b" t="t" l="l"/>
            <a:pathLst>
              <a:path h="908972" w="891928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829931">
            <a:off x="7761831" y="5543912"/>
            <a:ext cx="2092507" cy="2693841"/>
          </a:xfrm>
          <a:custGeom>
            <a:avLst/>
            <a:gdLst/>
            <a:ahLst/>
            <a:cxnLst/>
            <a:rect r="r" b="b" t="t" l="l"/>
            <a:pathLst>
              <a:path h="2693841" w="2092507">
                <a:moveTo>
                  <a:pt x="0" y="0"/>
                </a:moveTo>
                <a:lnTo>
                  <a:pt x="2092507" y="0"/>
                </a:lnTo>
                <a:lnTo>
                  <a:pt x="2092507" y="2693841"/>
                </a:lnTo>
                <a:lnTo>
                  <a:pt x="0" y="2693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619873" y="4345632"/>
            <a:ext cx="13048255" cy="1403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6"/>
              </a:lnSpc>
            </a:pPr>
            <a:r>
              <a:rPr lang="en-US" sz="10700">
                <a:solidFill>
                  <a:srgbClr val="605048"/>
                </a:solidFill>
                <a:latin typeface="Alegreya Bold"/>
              </a:rPr>
              <a:t>Environmental Scan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21649" y="323026"/>
            <a:ext cx="11692288" cy="182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>
                <a:solidFill>
                  <a:srgbClr val="433831"/>
                </a:solidFill>
                <a:latin typeface="Alegreya Ultra-Bold"/>
              </a:rPr>
              <a:t>Employment Insurance Caregiving Benefits and Leave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952862" y="4824313"/>
            <a:ext cx="6897847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849" spc="-115">
                <a:solidFill>
                  <a:srgbClr val="433831"/>
                </a:solidFill>
                <a:latin typeface="Alegreya"/>
              </a:rPr>
              <a:t>UK Implemented</a:t>
            </a:r>
            <a:r>
              <a:rPr lang="en-US" sz="3849" spc="-115">
                <a:solidFill>
                  <a:srgbClr val="433831"/>
                </a:solidFill>
                <a:latin typeface="Alegreya"/>
              </a:rPr>
              <a:t> Social Security Regulations in 1976, now known as Carer’s Allowance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781968" y="3364003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81968" y="5177297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81968" y="7237682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7"/>
                </a:lnTo>
                <a:lnTo>
                  <a:pt x="0" y="847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4705440" y="-1389339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10496" y="8842342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D9479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sp>
        <p:nvSpPr>
          <p:cNvPr name="Freeform 16" id="16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806054" y="3364003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2" y="0"/>
                </a:lnTo>
                <a:lnTo>
                  <a:pt x="948352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850709" y="5177297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806054" y="7176988"/>
            <a:ext cx="948353" cy="847166"/>
          </a:xfrm>
          <a:custGeom>
            <a:avLst/>
            <a:gdLst/>
            <a:ahLst/>
            <a:cxnLst/>
            <a:rect r="r" b="b" t="t" l="l"/>
            <a:pathLst>
              <a:path h="847166" w="948353">
                <a:moveTo>
                  <a:pt x="0" y="0"/>
                </a:moveTo>
                <a:lnTo>
                  <a:pt x="948352" y="0"/>
                </a:lnTo>
                <a:lnTo>
                  <a:pt x="948352" y="847167"/>
                </a:lnTo>
                <a:lnTo>
                  <a:pt x="0" y="847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381922" y="4519844"/>
            <a:ext cx="1906078" cy="2047544"/>
          </a:xfrm>
          <a:custGeom>
            <a:avLst/>
            <a:gdLst/>
            <a:ahLst/>
            <a:cxnLst/>
            <a:rect r="r" b="b" t="t" l="l"/>
            <a:pathLst>
              <a:path h="2047544" w="1906078">
                <a:moveTo>
                  <a:pt x="0" y="0"/>
                </a:moveTo>
                <a:lnTo>
                  <a:pt x="1906078" y="0"/>
                </a:lnTo>
                <a:lnTo>
                  <a:pt x="1906078" y="2047544"/>
                </a:lnTo>
                <a:lnTo>
                  <a:pt x="0" y="2047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952862" y="3187511"/>
            <a:ext cx="6714931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849" spc="-115">
                <a:solidFill>
                  <a:srgbClr val="433831"/>
                </a:solidFill>
                <a:latin typeface="Alegreya"/>
              </a:rPr>
              <a:t>1970- Feminist Activities and Academic Move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981977" y="3187511"/>
            <a:ext cx="6714931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849" spc="-115">
                <a:solidFill>
                  <a:srgbClr val="433831"/>
                </a:solidFill>
                <a:latin typeface="Alegreya"/>
              </a:rPr>
              <a:t>1980-1990- Informal caregivers’  recognition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952862" y="7062688"/>
            <a:ext cx="6714931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849" spc="-115">
                <a:solidFill>
                  <a:srgbClr val="433831"/>
                </a:solidFill>
                <a:latin typeface="Alegreya"/>
              </a:rPr>
              <a:t>1976- Carer’s Allowance: Novel solution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981977" y="4824313"/>
            <a:ext cx="6001765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849" spc="-115">
                <a:solidFill>
                  <a:srgbClr val="433831"/>
                </a:solidFill>
                <a:latin typeface="Alegreya"/>
              </a:rPr>
              <a:t>Increased attention of policymakers on Informal caregivers' recognition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981977" y="6793777"/>
            <a:ext cx="6714931" cy="17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849" spc="-115">
                <a:solidFill>
                  <a:srgbClr val="433831"/>
                </a:solidFill>
                <a:latin typeface="Alegreya"/>
              </a:rPr>
              <a:t>Late 70s- Canada Implemented Employment Insurance Caregiving Benefits and Leave 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896046" y="9365527"/>
            <a:ext cx="8750219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799">
                <a:solidFill>
                  <a:srgbClr val="5B4F47"/>
                </a:solidFill>
                <a:latin typeface="Alegreya"/>
              </a:rPr>
              <a:t>(Khayatzdeh-Mahani &amp; Leslie, 2018)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3600693">
            <a:off x="15658833" y="7527931"/>
            <a:ext cx="5816163" cy="4028232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-278" r="0" b="-278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8993439">
            <a:off x="-4226242" y="1052236"/>
            <a:ext cx="5816163" cy="4028232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-278" r="0" b="-27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0" y="-2433179"/>
            <a:ext cx="18288000" cy="15671945"/>
          </a:xfrm>
          <a:custGeom>
            <a:avLst/>
            <a:gdLst/>
            <a:ahLst/>
            <a:cxnLst/>
            <a:rect r="r" b="b" t="t" l="l"/>
            <a:pathLst>
              <a:path h="15671945" w="18288000">
                <a:moveTo>
                  <a:pt x="0" y="0"/>
                </a:moveTo>
                <a:lnTo>
                  <a:pt x="18288000" y="0"/>
                </a:lnTo>
                <a:lnTo>
                  <a:pt x="18288000" y="15671945"/>
                </a:lnTo>
                <a:lnTo>
                  <a:pt x="0" y="156719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065" r="0" b="-406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3077383">
            <a:off x="16290432" y="-517516"/>
            <a:ext cx="3529638" cy="5388761"/>
          </a:xfrm>
          <a:custGeom>
            <a:avLst/>
            <a:gdLst/>
            <a:ahLst/>
            <a:cxnLst/>
            <a:rect r="r" b="b" t="t" l="l"/>
            <a:pathLst>
              <a:path h="5388761" w="3529638">
                <a:moveTo>
                  <a:pt x="0" y="0"/>
                </a:moveTo>
                <a:lnTo>
                  <a:pt x="3529638" y="0"/>
                </a:lnTo>
                <a:lnTo>
                  <a:pt x="3529638" y="5388761"/>
                </a:lnTo>
                <a:lnTo>
                  <a:pt x="0" y="5388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808875">
            <a:off x="-2207868" y="-909253"/>
            <a:ext cx="3944942" cy="3875906"/>
          </a:xfrm>
          <a:custGeom>
            <a:avLst/>
            <a:gdLst/>
            <a:ahLst/>
            <a:cxnLst/>
            <a:rect r="r" b="b" t="t" l="l"/>
            <a:pathLst>
              <a:path h="3875906" w="3944942">
                <a:moveTo>
                  <a:pt x="0" y="0"/>
                </a:moveTo>
                <a:lnTo>
                  <a:pt x="3944942" y="0"/>
                </a:lnTo>
                <a:lnTo>
                  <a:pt x="3944942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>
            <a:off x="3180861" y="1361394"/>
            <a:ext cx="11415127" cy="0"/>
          </a:xfrm>
          <a:prstGeom prst="line">
            <a:avLst/>
          </a:prstGeom>
          <a:ln cap="flat" w="38100">
            <a:solidFill>
              <a:srgbClr val="60504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3180861" y="1342344"/>
            <a:ext cx="0" cy="827487"/>
          </a:xfrm>
          <a:prstGeom prst="line">
            <a:avLst/>
          </a:prstGeom>
          <a:ln cap="flat" w="47625">
            <a:solidFill>
              <a:srgbClr val="60504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14" id="14"/>
          <p:cNvSpPr/>
          <p:nvPr/>
        </p:nvSpPr>
        <p:spPr>
          <a:xfrm>
            <a:off x="7132783" y="1342344"/>
            <a:ext cx="0" cy="827487"/>
          </a:xfrm>
          <a:prstGeom prst="line">
            <a:avLst/>
          </a:prstGeom>
          <a:ln cap="flat" w="47625">
            <a:solidFill>
              <a:srgbClr val="60504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15" id="15"/>
          <p:cNvSpPr/>
          <p:nvPr/>
        </p:nvSpPr>
        <p:spPr>
          <a:xfrm>
            <a:off x="10819877" y="1342344"/>
            <a:ext cx="0" cy="827487"/>
          </a:xfrm>
          <a:prstGeom prst="line">
            <a:avLst/>
          </a:prstGeom>
          <a:ln cap="flat" w="47625">
            <a:solidFill>
              <a:srgbClr val="60504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16" id="16"/>
          <p:cNvSpPr/>
          <p:nvPr/>
        </p:nvSpPr>
        <p:spPr>
          <a:xfrm>
            <a:off x="14572176" y="1342344"/>
            <a:ext cx="0" cy="827487"/>
          </a:xfrm>
          <a:prstGeom prst="line">
            <a:avLst/>
          </a:prstGeom>
          <a:ln cap="flat" w="47625">
            <a:solidFill>
              <a:srgbClr val="60504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TextBox 17" id="17"/>
          <p:cNvSpPr txBox="true"/>
          <p:nvPr/>
        </p:nvSpPr>
        <p:spPr>
          <a:xfrm rot="0">
            <a:off x="1169559" y="3649409"/>
            <a:ext cx="3974979" cy="611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Provides 24hr 7 days week support line for family caregivers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Provides information for respite, support groups, and support groups for the caregiver. 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Does not provide counseling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(The Ontario Caregivers Organization, 2023)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 </a:t>
            </a:r>
          </a:p>
          <a:p>
            <a:pPr>
              <a:lnSpc>
                <a:spcPts val="349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2633824" y="3601784"/>
            <a:ext cx="5149281" cy="655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Non-profit organization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Caregiver support line, </a:t>
            </a:r>
            <a:r>
              <a:rPr lang="en-US" sz="2499">
                <a:solidFill>
                  <a:srgbClr val="605048"/>
                </a:solidFill>
                <a:latin typeface="Alegreya Bold"/>
              </a:rPr>
              <a:t>1-877-520-3267, 8:30 am</a:t>
            </a:r>
            <a:r>
              <a:rPr lang="en-US" sz="2499">
                <a:solidFill>
                  <a:srgbClr val="605048"/>
                </a:solidFill>
                <a:latin typeface="Alegreya"/>
              </a:rPr>
              <a:t> – 4:00 pm PT Monday to Friday  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Providing information, education, and support to over one million B.C residents 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This support line is not B.C. provincially or government-run, or available 24 hours a day 7 days a week which limits the care/support that can be provided for these informal caregivers.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 (Family Caregivers of B.C, 2023)</a:t>
            </a:r>
          </a:p>
          <a:p>
            <a:pPr>
              <a:lnSpc>
                <a:spcPts val="3499"/>
              </a:lnSpc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4748388" y="1283056"/>
            <a:ext cx="920153" cy="882197"/>
          </a:xfrm>
          <a:custGeom>
            <a:avLst/>
            <a:gdLst/>
            <a:ahLst/>
            <a:cxnLst/>
            <a:rect r="r" b="b" t="t" l="l"/>
            <a:pathLst>
              <a:path h="882197" w="920153">
                <a:moveTo>
                  <a:pt x="0" y="0"/>
                </a:moveTo>
                <a:lnTo>
                  <a:pt x="920153" y="0"/>
                </a:lnTo>
                <a:lnTo>
                  <a:pt x="920153" y="882197"/>
                </a:lnTo>
                <a:lnTo>
                  <a:pt x="0" y="8821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308995" y="1380444"/>
            <a:ext cx="605852" cy="805119"/>
          </a:xfrm>
          <a:custGeom>
            <a:avLst/>
            <a:gdLst/>
            <a:ahLst/>
            <a:cxnLst/>
            <a:rect r="r" b="b" t="t" l="l"/>
            <a:pathLst>
              <a:path h="805119" w="605852">
                <a:moveTo>
                  <a:pt x="0" y="0"/>
                </a:moveTo>
                <a:lnTo>
                  <a:pt x="605852" y="0"/>
                </a:lnTo>
                <a:lnTo>
                  <a:pt x="605852" y="805119"/>
                </a:lnTo>
                <a:lnTo>
                  <a:pt x="0" y="8051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996090" y="1361394"/>
            <a:ext cx="605852" cy="805119"/>
          </a:xfrm>
          <a:custGeom>
            <a:avLst/>
            <a:gdLst/>
            <a:ahLst/>
            <a:cxnLst/>
            <a:rect r="r" b="b" t="t" l="l"/>
            <a:pathLst>
              <a:path h="805119" w="605852">
                <a:moveTo>
                  <a:pt x="0" y="0"/>
                </a:moveTo>
                <a:lnTo>
                  <a:pt x="605852" y="0"/>
                </a:lnTo>
                <a:lnTo>
                  <a:pt x="605852" y="805119"/>
                </a:lnTo>
                <a:lnTo>
                  <a:pt x="0" y="8051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678903" y="197206"/>
            <a:ext cx="15173036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314">
                <a:solidFill>
                  <a:srgbClr val="605048"/>
                </a:solidFill>
                <a:latin typeface="Alegreya Bold"/>
              </a:rPr>
              <a:t>Counselling in Canada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829885" y="3649409"/>
            <a:ext cx="3858285" cy="524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 Has a 24hr 7 day a week helpline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 Does not provide on-the-spot counselling for caregivers who are struggling or experiencing burnout, but rather provides further resources for support.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(United Way British Columbia, 2023)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75443" y="2239709"/>
            <a:ext cx="2954442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00"/>
              </a:lnSpc>
            </a:pPr>
            <a:r>
              <a:rPr lang="en-US" sz="3000" spc="65">
                <a:solidFill>
                  <a:srgbClr val="605048"/>
                </a:solidFill>
                <a:latin typeface="Alegreya Bold"/>
              </a:rPr>
              <a:t>THE ONTARIO CAREGIVERS ORGANIZATION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792408" y="2263522"/>
            <a:ext cx="2510489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99"/>
              </a:lnSpc>
            </a:pPr>
            <a:r>
              <a:rPr lang="en-US" sz="2999" spc="65">
                <a:solidFill>
                  <a:srgbClr val="605048"/>
                </a:solidFill>
                <a:latin typeface="Alegreya Bold"/>
              </a:rPr>
              <a:t>UNITED WAY BRITISH COLUMBIA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466097" y="3630359"/>
            <a:ext cx="4402414" cy="611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Provides a caregiver support line labelled as the ‘Seniors Distress Line’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 Not specialized or tailored to the everyday needs of a caregiver but is meant for the extreme lows 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 Provide basic senior support for those experiencing a crisis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 More of a reference or referral service to other support services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605048"/>
                </a:solidFill>
                <a:latin typeface="Alegreya"/>
              </a:rPr>
              <a:t>(Vancouver Coastal </a:t>
            </a:r>
            <a:r>
              <a:rPr lang="en-US" sz="2499">
                <a:solidFill>
                  <a:srgbClr val="605048"/>
                </a:solidFill>
                <a:latin typeface="Alegreya"/>
              </a:rPr>
              <a:t>Health, 2023) </a:t>
            </a:r>
          </a:p>
          <a:p>
            <a:pPr>
              <a:lnSpc>
                <a:spcPts val="3499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9630259" y="2249234"/>
            <a:ext cx="2331611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99"/>
              </a:lnSpc>
            </a:pPr>
            <a:r>
              <a:rPr lang="en-US" sz="2999" spc="65">
                <a:solidFill>
                  <a:srgbClr val="605048"/>
                </a:solidFill>
                <a:latin typeface="Alegreya Bold"/>
              </a:rPr>
              <a:t>VANCOUVER COASTAL HEALTH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212595" y="2298603"/>
            <a:ext cx="2671536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99"/>
              </a:lnSpc>
            </a:pPr>
            <a:r>
              <a:rPr lang="en-US" sz="2999" spc="65">
                <a:solidFill>
                  <a:srgbClr val="605048"/>
                </a:solidFill>
                <a:latin typeface="Alegreya Bold"/>
              </a:rPr>
              <a:t>CAREGIVERS OF B.C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3352664" y="1434590"/>
            <a:ext cx="605852" cy="805119"/>
          </a:xfrm>
          <a:custGeom>
            <a:avLst/>
            <a:gdLst/>
            <a:ahLst/>
            <a:cxnLst/>
            <a:rect r="r" b="b" t="t" l="l"/>
            <a:pathLst>
              <a:path h="805119" w="605852">
                <a:moveTo>
                  <a:pt x="0" y="0"/>
                </a:moveTo>
                <a:lnTo>
                  <a:pt x="605852" y="0"/>
                </a:lnTo>
                <a:lnTo>
                  <a:pt x="605852" y="805119"/>
                </a:lnTo>
                <a:lnTo>
                  <a:pt x="0" y="8051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26857" y="374650"/>
            <a:ext cx="10034287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433831"/>
                </a:solidFill>
                <a:latin typeface="Alegreya Heavy"/>
              </a:rPr>
              <a:t>HOME CARE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5400000">
            <a:off x="-2280999" y="6997988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6366231" y="6908196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-538337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4161143" y="-1503017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812159">
            <a:off x="16699121" y="4644941"/>
            <a:ext cx="1120358" cy="997119"/>
          </a:xfrm>
          <a:custGeom>
            <a:avLst/>
            <a:gdLst/>
            <a:ahLst/>
            <a:cxnLst/>
            <a:rect r="r" b="b" t="t" l="l"/>
            <a:pathLst>
              <a:path h="997119" w="1120358">
                <a:moveTo>
                  <a:pt x="0" y="0"/>
                </a:moveTo>
                <a:lnTo>
                  <a:pt x="1120358" y="0"/>
                </a:lnTo>
                <a:lnTo>
                  <a:pt x="1120358" y="997118"/>
                </a:lnTo>
                <a:lnTo>
                  <a:pt x="0" y="997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4544244" y="7545264"/>
            <a:ext cx="458160" cy="436499"/>
            <a:chOff x="0" y="0"/>
            <a:chExt cx="1772920" cy="168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897978" y="7231994"/>
            <a:ext cx="261444" cy="249084"/>
            <a:chOff x="0" y="0"/>
            <a:chExt cx="1772920" cy="1689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8890" y="-5080"/>
              <a:ext cx="1789430" cy="1701800"/>
            </a:xfrm>
            <a:custGeom>
              <a:avLst/>
              <a:gdLst/>
              <a:ahLst/>
              <a:cxnLst/>
              <a:rect r="r" b="b" t="t" l="l"/>
              <a:pathLst>
                <a:path h="1701800" w="178943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85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85"/>
                  </a:lnSpc>
                </a:pPr>
              </a:p>
            </p:txBody>
          </p:sp>
        </p:grpSp>
      </p:grpSp>
      <p:grpSp>
        <p:nvGrpSpPr>
          <p:cNvPr name="Group 19" id="19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grpSp>
        <p:nvGrpSpPr>
          <p:cNvPr name="Group 26" id="26"/>
          <p:cNvGrpSpPr/>
          <p:nvPr/>
        </p:nvGrpSpPr>
        <p:grpSpPr>
          <a:xfrm rot="0">
            <a:off x="3413649" y="296529"/>
            <a:ext cx="761067" cy="761067"/>
            <a:chOff x="0" y="0"/>
            <a:chExt cx="1014756" cy="1014756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1014756" cy="1014756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108595" y="108595"/>
              <a:ext cx="797565" cy="797565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0"/>
                  </a:lnSpc>
                </a:pPr>
              </a:p>
            </p:txBody>
          </p:sp>
        </p:grpSp>
      </p:grpSp>
      <p:sp>
        <p:nvSpPr>
          <p:cNvPr name="TextBox 33" id="33"/>
          <p:cNvSpPr txBox="true"/>
          <p:nvPr/>
        </p:nvSpPr>
        <p:spPr>
          <a:xfrm rot="0">
            <a:off x="1737907" y="2235864"/>
            <a:ext cx="15776201" cy="7456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6083" indent="-358041" lvl="1">
              <a:lnSpc>
                <a:spcPts val="4643"/>
              </a:lnSpc>
              <a:buFont typeface="Arial"/>
              <a:buChar char="•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Home Support can be considered respite care. </a:t>
            </a:r>
          </a:p>
          <a:p>
            <a:pPr>
              <a:lnSpc>
                <a:spcPts val="4643"/>
              </a:lnSpc>
            </a:pPr>
          </a:p>
          <a:p>
            <a:pPr marL="716083" indent="-358041" lvl="1">
              <a:lnSpc>
                <a:spcPts val="4643"/>
              </a:lnSpc>
              <a:buFont typeface="Arial"/>
              <a:buChar char="•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Home support in BC provides help with the following services</a:t>
            </a:r>
          </a:p>
          <a:p>
            <a:pPr marL="1432165" indent="-477388" lvl="2">
              <a:lnSpc>
                <a:spcPts val="4643"/>
              </a:lnSpc>
              <a:buFont typeface="Arial"/>
              <a:buChar char="⚬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 mobility;</a:t>
            </a:r>
          </a:p>
          <a:p>
            <a:pPr marL="1432165" indent="-477388" lvl="2">
              <a:lnSpc>
                <a:spcPts val="4643"/>
              </a:lnSpc>
              <a:buFont typeface="Arial"/>
              <a:buChar char="⚬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nutrition;</a:t>
            </a:r>
          </a:p>
          <a:p>
            <a:pPr marL="1432165" indent="-477388" lvl="2">
              <a:lnSpc>
                <a:spcPts val="4643"/>
              </a:lnSpc>
              <a:buFont typeface="Arial"/>
              <a:buChar char="⚬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lifts and transfers;</a:t>
            </a:r>
          </a:p>
          <a:p>
            <a:pPr marL="1432165" indent="-477388" lvl="2">
              <a:lnSpc>
                <a:spcPts val="4643"/>
              </a:lnSpc>
              <a:buFont typeface="Arial"/>
              <a:buChar char="⚬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bathing and dressing;</a:t>
            </a:r>
          </a:p>
          <a:p>
            <a:pPr marL="1432165" indent="-477388" lvl="2">
              <a:lnSpc>
                <a:spcPts val="4643"/>
              </a:lnSpc>
              <a:buFont typeface="Arial"/>
              <a:buChar char="⚬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cueing (providing prompts to assist with the completion of tasks); and</a:t>
            </a:r>
          </a:p>
          <a:p>
            <a:pPr marL="1432165" indent="-477388" lvl="2">
              <a:lnSpc>
                <a:spcPts val="4643"/>
              </a:lnSpc>
              <a:buFont typeface="Arial"/>
              <a:buChar char="⚬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grooming and toileting.</a:t>
            </a:r>
          </a:p>
          <a:p>
            <a:pPr>
              <a:lnSpc>
                <a:spcPts val="4643"/>
              </a:lnSpc>
            </a:pPr>
          </a:p>
          <a:p>
            <a:pPr marL="716083" indent="-358041" lvl="1">
              <a:lnSpc>
                <a:spcPts val="4643"/>
              </a:lnSpc>
              <a:buFont typeface="Arial"/>
              <a:buChar char="•"/>
            </a:pPr>
            <a:r>
              <a:rPr lang="en-US" sz="3316">
                <a:solidFill>
                  <a:srgbClr val="433831"/>
                </a:solidFill>
                <a:latin typeface="Alegreya"/>
              </a:rPr>
              <a:t>This service is not free in BC.</a:t>
            </a:r>
          </a:p>
          <a:p>
            <a:pPr algn="ctr">
              <a:lnSpc>
                <a:spcPts val="4643"/>
              </a:lnSpc>
            </a:pPr>
            <a:r>
              <a:rPr lang="en-US" sz="3316">
                <a:solidFill>
                  <a:srgbClr val="433831"/>
                </a:solidFill>
                <a:latin typeface="Canva Sans"/>
              </a:rPr>
              <a:t> </a:t>
            </a:r>
          </a:p>
          <a:p>
            <a:pPr algn="r">
              <a:lnSpc>
                <a:spcPts val="3920"/>
              </a:lnSpc>
            </a:pPr>
            <a:r>
              <a:rPr lang="en-US" sz="2800">
                <a:solidFill>
                  <a:srgbClr val="433831"/>
                </a:solidFill>
                <a:latin typeface="Alegreya"/>
              </a:rPr>
              <a:t>(Province of British Columbia, 2023)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2970570" y="4655901"/>
            <a:ext cx="11639620" cy="0"/>
          </a:xfrm>
          <a:prstGeom prst="line">
            <a:avLst/>
          </a:prstGeom>
          <a:ln cap="flat" w="95250">
            <a:solidFill>
              <a:srgbClr val="DDC1A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5754222" y="133350"/>
            <a:ext cx="7025686" cy="930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>
                <a:solidFill>
                  <a:srgbClr val="5B4F47"/>
                </a:solidFill>
                <a:latin typeface="Alegreya Ultra-Bold"/>
              </a:rPr>
              <a:t>Solutions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89692" y="5995640"/>
            <a:ext cx="5022407" cy="2579379"/>
            <a:chOff x="0" y="0"/>
            <a:chExt cx="1206022" cy="6193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06022" cy="619382"/>
            </a:xfrm>
            <a:custGeom>
              <a:avLst/>
              <a:gdLst/>
              <a:ahLst/>
              <a:cxnLst/>
              <a:rect r="r" b="b" t="t" l="l"/>
              <a:pathLst>
                <a:path h="619382" w="1206022">
                  <a:moveTo>
                    <a:pt x="30830" y="0"/>
                  </a:moveTo>
                  <a:lnTo>
                    <a:pt x="1175193" y="0"/>
                  </a:lnTo>
                  <a:cubicBezTo>
                    <a:pt x="1183369" y="0"/>
                    <a:pt x="1191211" y="3248"/>
                    <a:pt x="1196992" y="9030"/>
                  </a:cubicBezTo>
                  <a:cubicBezTo>
                    <a:pt x="1202774" y="14811"/>
                    <a:pt x="1206022" y="22653"/>
                    <a:pt x="1206022" y="30830"/>
                  </a:cubicBezTo>
                  <a:lnTo>
                    <a:pt x="1206022" y="588552"/>
                  </a:lnTo>
                  <a:cubicBezTo>
                    <a:pt x="1206022" y="605579"/>
                    <a:pt x="1192219" y="619382"/>
                    <a:pt x="1175193" y="619382"/>
                  </a:cubicBezTo>
                  <a:lnTo>
                    <a:pt x="30830" y="619382"/>
                  </a:lnTo>
                  <a:cubicBezTo>
                    <a:pt x="13803" y="619382"/>
                    <a:pt x="0" y="605579"/>
                    <a:pt x="0" y="588552"/>
                  </a:cubicBezTo>
                  <a:lnTo>
                    <a:pt x="0" y="30830"/>
                  </a:lnTo>
                  <a:cubicBezTo>
                    <a:pt x="0" y="13803"/>
                    <a:pt x="13803" y="0"/>
                    <a:pt x="308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CE7D5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206022" cy="6574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175901" y="5995640"/>
            <a:ext cx="5022407" cy="2579379"/>
            <a:chOff x="0" y="0"/>
            <a:chExt cx="1206022" cy="6193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06022" cy="619382"/>
            </a:xfrm>
            <a:custGeom>
              <a:avLst/>
              <a:gdLst/>
              <a:ahLst/>
              <a:cxnLst/>
              <a:rect r="r" b="b" t="t" l="l"/>
              <a:pathLst>
                <a:path h="619382" w="1206022">
                  <a:moveTo>
                    <a:pt x="30830" y="0"/>
                  </a:moveTo>
                  <a:lnTo>
                    <a:pt x="1175193" y="0"/>
                  </a:lnTo>
                  <a:cubicBezTo>
                    <a:pt x="1183369" y="0"/>
                    <a:pt x="1191211" y="3248"/>
                    <a:pt x="1196992" y="9030"/>
                  </a:cubicBezTo>
                  <a:cubicBezTo>
                    <a:pt x="1202774" y="14811"/>
                    <a:pt x="1206022" y="22653"/>
                    <a:pt x="1206022" y="30830"/>
                  </a:cubicBezTo>
                  <a:lnTo>
                    <a:pt x="1206022" y="588552"/>
                  </a:lnTo>
                  <a:cubicBezTo>
                    <a:pt x="1206022" y="605579"/>
                    <a:pt x="1192219" y="619382"/>
                    <a:pt x="1175193" y="619382"/>
                  </a:cubicBezTo>
                  <a:lnTo>
                    <a:pt x="30830" y="619382"/>
                  </a:lnTo>
                  <a:cubicBezTo>
                    <a:pt x="13803" y="619382"/>
                    <a:pt x="0" y="605579"/>
                    <a:pt x="0" y="588552"/>
                  </a:cubicBezTo>
                  <a:lnTo>
                    <a:pt x="0" y="30830"/>
                  </a:lnTo>
                  <a:cubicBezTo>
                    <a:pt x="0" y="13803"/>
                    <a:pt x="13803" y="0"/>
                    <a:pt x="308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CE7D5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06022" cy="6574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0" id="10"/>
          <p:cNvSpPr/>
          <p:nvPr/>
        </p:nvSpPr>
        <p:spPr>
          <a:xfrm rot="5400000">
            <a:off x="2426475" y="5247620"/>
            <a:ext cx="1183439" cy="0"/>
          </a:xfrm>
          <a:prstGeom prst="line">
            <a:avLst/>
          </a:prstGeom>
          <a:ln cap="flat" w="95250">
            <a:solidFill>
              <a:srgbClr val="DDC1A7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 rot="5400000">
            <a:off x="8556432" y="5013820"/>
            <a:ext cx="715839" cy="0"/>
          </a:xfrm>
          <a:prstGeom prst="line">
            <a:avLst/>
          </a:prstGeom>
          <a:ln cap="flat" w="95250">
            <a:solidFill>
              <a:srgbClr val="DDC1A7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2" id="12"/>
          <p:cNvSpPr/>
          <p:nvPr/>
        </p:nvSpPr>
        <p:spPr>
          <a:xfrm rot="5400000">
            <a:off x="13975608" y="5242858"/>
            <a:ext cx="1173914" cy="0"/>
          </a:xfrm>
          <a:prstGeom prst="line">
            <a:avLst/>
          </a:prstGeom>
          <a:ln cap="flat" w="95250">
            <a:solidFill>
              <a:srgbClr val="DDC1A7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310496" y="8842342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sp>
        <p:nvSpPr>
          <p:cNvPr name="Freeform 21" id="21"/>
          <p:cNvSpPr/>
          <p:nvPr/>
        </p:nvSpPr>
        <p:spPr>
          <a:xfrm flipH="false" flipV="false" rot="0">
            <a:off x="-1118492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10800000">
            <a:off x="1536691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6505843" y="5672538"/>
            <a:ext cx="5276314" cy="2353375"/>
            <a:chOff x="0" y="0"/>
            <a:chExt cx="1266993" cy="56511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266993" cy="565112"/>
            </a:xfrm>
            <a:custGeom>
              <a:avLst/>
              <a:gdLst/>
              <a:ahLst/>
              <a:cxnLst/>
              <a:rect r="r" b="b" t="t" l="l"/>
              <a:pathLst>
                <a:path h="565112" w="1266993">
                  <a:moveTo>
                    <a:pt x="29346" y="0"/>
                  </a:moveTo>
                  <a:lnTo>
                    <a:pt x="1237647" y="0"/>
                  </a:lnTo>
                  <a:cubicBezTo>
                    <a:pt x="1245430" y="0"/>
                    <a:pt x="1252894" y="3092"/>
                    <a:pt x="1258397" y="8595"/>
                  </a:cubicBezTo>
                  <a:cubicBezTo>
                    <a:pt x="1263901" y="14099"/>
                    <a:pt x="1266993" y="21563"/>
                    <a:pt x="1266993" y="29346"/>
                  </a:cubicBezTo>
                  <a:lnTo>
                    <a:pt x="1266993" y="535766"/>
                  </a:lnTo>
                  <a:cubicBezTo>
                    <a:pt x="1266993" y="543549"/>
                    <a:pt x="1263901" y="551013"/>
                    <a:pt x="1258397" y="556517"/>
                  </a:cubicBezTo>
                  <a:cubicBezTo>
                    <a:pt x="1252894" y="562020"/>
                    <a:pt x="1245430" y="565112"/>
                    <a:pt x="1237647" y="565112"/>
                  </a:cubicBezTo>
                  <a:lnTo>
                    <a:pt x="29346" y="565112"/>
                  </a:lnTo>
                  <a:cubicBezTo>
                    <a:pt x="21563" y="565112"/>
                    <a:pt x="14099" y="562020"/>
                    <a:pt x="8595" y="556517"/>
                  </a:cubicBezTo>
                  <a:cubicBezTo>
                    <a:pt x="3092" y="551013"/>
                    <a:pt x="0" y="543549"/>
                    <a:pt x="0" y="535766"/>
                  </a:cubicBezTo>
                  <a:lnTo>
                    <a:pt x="0" y="29346"/>
                  </a:lnTo>
                  <a:cubicBezTo>
                    <a:pt x="0" y="21563"/>
                    <a:pt x="3092" y="14099"/>
                    <a:pt x="8595" y="8595"/>
                  </a:cubicBezTo>
                  <a:cubicBezTo>
                    <a:pt x="14099" y="3092"/>
                    <a:pt x="21563" y="0"/>
                    <a:pt x="293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CE7D5F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266993" cy="6032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6063816" y="37460"/>
            <a:ext cx="2224184" cy="2213063"/>
          </a:xfrm>
          <a:custGeom>
            <a:avLst/>
            <a:gdLst/>
            <a:ahLst/>
            <a:cxnLst/>
            <a:rect r="r" b="b" t="t" l="l"/>
            <a:pathLst>
              <a:path h="2213063" w="2224184">
                <a:moveTo>
                  <a:pt x="0" y="0"/>
                </a:moveTo>
                <a:lnTo>
                  <a:pt x="2224184" y="0"/>
                </a:lnTo>
                <a:lnTo>
                  <a:pt x="2224184" y="2213063"/>
                </a:lnTo>
                <a:lnTo>
                  <a:pt x="0" y="221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75106" y="6153783"/>
            <a:ext cx="4579116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>
                <a:solidFill>
                  <a:srgbClr val="5B4F47"/>
                </a:solidFill>
                <a:latin typeface="Alegreya"/>
              </a:rPr>
              <a:t>Respite/Home Care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571780" y="5782334"/>
            <a:ext cx="5144440" cy="222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599"/>
              </a:lnSpc>
              <a:spcBef>
                <a:spcPct val="0"/>
              </a:spcBef>
            </a:pPr>
            <a:r>
              <a:rPr lang="en-US" sz="2999">
                <a:solidFill>
                  <a:srgbClr val="5B4F47"/>
                </a:solidFill>
                <a:latin typeface="Alegreya"/>
              </a:rPr>
              <a:t> Khayatzadeh-Mahani &amp; and Leslie (2018) state that as the population ages, so does the government focus on supporting informal caregivers worldwide.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756009" y="2336248"/>
            <a:ext cx="4775982" cy="2110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4157">
                <a:solidFill>
                  <a:srgbClr val="5B4F47"/>
                </a:solidFill>
                <a:latin typeface="Alegreya Heavy"/>
              </a:rPr>
              <a:t>Employment Insurance for Caregiving benefits and leave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89692" y="2917273"/>
            <a:ext cx="4775982" cy="538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4157">
                <a:solidFill>
                  <a:srgbClr val="5B4F47"/>
                </a:solidFill>
                <a:latin typeface="Alegreya Heavy"/>
              </a:rPr>
              <a:t>Respite</a:t>
            </a:r>
          </a:p>
        </p:txBody>
      </p:sp>
      <p:sp>
        <p:nvSpPr>
          <p:cNvPr name="TextBox 31" id="31"/>
          <p:cNvSpPr txBox="true"/>
          <p:nvPr/>
        </p:nvSpPr>
        <p:spPr>
          <a:xfrm rot="-580668">
            <a:off x="1200293" y="7209636"/>
            <a:ext cx="4775982" cy="538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4157">
                <a:solidFill>
                  <a:srgbClr val="5B4F47"/>
                </a:solidFill>
                <a:latin typeface="Alegreya Heavy"/>
              </a:rPr>
              <a:t>Priority!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422327" y="6160389"/>
            <a:ext cx="4775982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00">
                <a:solidFill>
                  <a:srgbClr val="5B4F47"/>
                </a:solidFill>
                <a:latin typeface="Alegreya"/>
              </a:rPr>
              <a:t>Caregivers of B.C.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483318" y="2888620"/>
            <a:ext cx="4775982" cy="1062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4157">
                <a:solidFill>
                  <a:srgbClr val="5B4F47"/>
                </a:solidFill>
                <a:latin typeface="Alegreya Heavy"/>
              </a:rPr>
              <a:t>Counselling via phone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0496" y="2810782"/>
            <a:ext cx="8443165" cy="5620700"/>
            <a:chOff x="0" y="0"/>
            <a:chExt cx="3004482" cy="20001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04482" cy="2000114"/>
            </a:xfrm>
            <a:custGeom>
              <a:avLst/>
              <a:gdLst/>
              <a:ahLst/>
              <a:cxnLst/>
              <a:rect r="r" b="b" t="t" l="l"/>
              <a:pathLst>
                <a:path h="2000114" w="3004482">
                  <a:moveTo>
                    <a:pt x="0" y="0"/>
                  </a:moveTo>
                  <a:lnTo>
                    <a:pt x="3004482" y="0"/>
                  </a:lnTo>
                  <a:lnTo>
                    <a:pt x="3004482" y="2000114"/>
                  </a:lnTo>
                  <a:lnTo>
                    <a:pt x="0" y="2000114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04482" cy="20382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974089" y="2268085"/>
            <a:ext cx="3621218" cy="678978"/>
          </a:xfrm>
          <a:custGeom>
            <a:avLst/>
            <a:gdLst/>
            <a:ahLst/>
            <a:cxnLst/>
            <a:rect r="r" b="b" t="t" l="l"/>
            <a:pathLst>
              <a:path h="678978" w="3621218">
                <a:moveTo>
                  <a:pt x="0" y="0"/>
                </a:moveTo>
                <a:lnTo>
                  <a:pt x="3621218" y="0"/>
                </a:lnTo>
                <a:lnTo>
                  <a:pt x="3621218" y="678978"/>
                </a:lnTo>
                <a:lnTo>
                  <a:pt x="0" y="678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0496" y="8842342"/>
            <a:ext cx="3352965" cy="2840876"/>
          </a:xfrm>
          <a:custGeom>
            <a:avLst/>
            <a:gdLst/>
            <a:ahLst/>
            <a:cxnLst/>
            <a:rect r="r" b="b" t="t" l="l"/>
            <a:pathLst>
              <a:path h="2840876" w="3352965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4636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1"/>
                  </a:lnSpc>
                </a:pPr>
              </a:p>
            </p:txBody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-1836696" y="-99980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800000">
            <a:off x="15918006" y="7231994"/>
            <a:ext cx="4294383" cy="4114800"/>
          </a:xfrm>
          <a:custGeom>
            <a:avLst/>
            <a:gdLst/>
            <a:ahLst/>
            <a:cxnLst/>
            <a:rect r="r" b="b" t="t" l="l"/>
            <a:pathLst>
              <a:path h="4114800" w="4294383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001764" y="3110704"/>
            <a:ext cx="789680" cy="705423"/>
          </a:xfrm>
          <a:custGeom>
            <a:avLst/>
            <a:gdLst/>
            <a:ahLst/>
            <a:cxnLst/>
            <a:rect r="r" b="b" t="t" l="l"/>
            <a:pathLst>
              <a:path h="705423" w="789680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999506" y="5268420"/>
            <a:ext cx="789680" cy="705423"/>
          </a:xfrm>
          <a:custGeom>
            <a:avLst/>
            <a:gdLst/>
            <a:ahLst/>
            <a:cxnLst/>
            <a:rect r="r" b="b" t="t" l="l"/>
            <a:pathLst>
              <a:path h="705423" w="789680">
                <a:moveTo>
                  <a:pt x="0" y="0"/>
                </a:moveTo>
                <a:lnTo>
                  <a:pt x="789679" y="0"/>
                </a:lnTo>
                <a:lnTo>
                  <a:pt x="789679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001764" y="6526570"/>
            <a:ext cx="789680" cy="705423"/>
          </a:xfrm>
          <a:custGeom>
            <a:avLst/>
            <a:gdLst/>
            <a:ahLst/>
            <a:cxnLst/>
            <a:rect r="r" b="b" t="t" l="l"/>
            <a:pathLst>
              <a:path h="705423" w="789680">
                <a:moveTo>
                  <a:pt x="0" y="0"/>
                </a:moveTo>
                <a:lnTo>
                  <a:pt x="789680" y="0"/>
                </a:lnTo>
                <a:lnTo>
                  <a:pt x="789680" y="705424"/>
                </a:lnTo>
                <a:lnTo>
                  <a:pt x="0" y="705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999506" y="4067427"/>
            <a:ext cx="789680" cy="705423"/>
          </a:xfrm>
          <a:custGeom>
            <a:avLst/>
            <a:gdLst/>
            <a:ahLst/>
            <a:cxnLst/>
            <a:rect r="r" b="b" t="t" l="l"/>
            <a:pathLst>
              <a:path h="705423" w="789680">
                <a:moveTo>
                  <a:pt x="0" y="0"/>
                </a:moveTo>
                <a:lnTo>
                  <a:pt x="789679" y="0"/>
                </a:lnTo>
                <a:lnTo>
                  <a:pt x="789679" y="705424"/>
                </a:lnTo>
                <a:lnTo>
                  <a:pt x="0" y="705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974089" y="2268085"/>
            <a:ext cx="3621218" cy="678978"/>
          </a:xfrm>
          <a:custGeom>
            <a:avLst/>
            <a:gdLst/>
            <a:ahLst/>
            <a:cxnLst/>
            <a:rect r="r" b="b" t="t" l="l"/>
            <a:pathLst>
              <a:path h="678978" w="3621218">
                <a:moveTo>
                  <a:pt x="0" y="0"/>
                </a:moveTo>
                <a:lnTo>
                  <a:pt x="3621218" y="0"/>
                </a:lnTo>
                <a:lnTo>
                  <a:pt x="3621218" y="678978"/>
                </a:lnTo>
                <a:lnTo>
                  <a:pt x="0" y="678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812117" y="3200362"/>
            <a:ext cx="7501589" cy="4879644"/>
            <a:chOff x="0" y="0"/>
            <a:chExt cx="10002118" cy="6506192"/>
          </a:xfrm>
        </p:grpSpPr>
        <p:pic>
          <p:nvPicPr>
            <p:cNvPr name="Picture 22" id="22"/>
            <p:cNvPicPr>
              <a:picLocks noChangeAspect="true"/>
            </p:cNvPicPr>
            <p:nvPr/>
          </p:nvPicPr>
          <p:blipFill>
            <a:blip r:embed="rId12"/>
            <a:srcRect l="0" t="1007" r="0" b="1007"/>
            <a:stretch>
              <a:fillRect/>
            </a:stretch>
          </p:blipFill>
          <p:spPr>
            <a:xfrm flipH="false" flipV="false">
              <a:off x="0" y="0"/>
              <a:ext cx="10002118" cy="6506192"/>
            </a:xfrm>
            <a:prstGeom prst="rect">
              <a:avLst/>
            </a:prstGeom>
          </p:spPr>
        </p:pic>
      </p:grpSp>
      <p:sp>
        <p:nvSpPr>
          <p:cNvPr name="Freeform 23" id="23"/>
          <p:cNvSpPr/>
          <p:nvPr/>
        </p:nvSpPr>
        <p:spPr>
          <a:xfrm flipH="false" flipV="false" rot="0">
            <a:off x="9028286" y="7727294"/>
            <a:ext cx="789680" cy="705423"/>
          </a:xfrm>
          <a:custGeom>
            <a:avLst/>
            <a:gdLst/>
            <a:ahLst/>
            <a:cxnLst/>
            <a:rect r="r" b="b" t="t" l="l"/>
            <a:pathLst>
              <a:path h="705423" w="789680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156866" y="1887451"/>
            <a:ext cx="2131134" cy="1928676"/>
          </a:xfrm>
          <a:custGeom>
            <a:avLst/>
            <a:gdLst/>
            <a:ahLst/>
            <a:cxnLst/>
            <a:rect r="r" b="b" t="t" l="l"/>
            <a:pathLst>
              <a:path h="1928676" w="2131134">
                <a:moveTo>
                  <a:pt x="0" y="0"/>
                </a:moveTo>
                <a:lnTo>
                  <a:pt x="2131134" y="0"/>
                </a:lnTo>
                <a:lnTo>
                  <a:pt x="2131134" y="1928676"/>
                </a:lnTo>
                <a:lnTo>
                  <a:pt x="0" y="1928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650162" y="285055"/>
            <a:ext cx="10987676" cy="1668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4"/>
              </a:lnSpc>
            </a:pPr>
            <a:r>
              <a:rPr lang="en-US" sz="6400">
                <a:solidFill>
                  <a:srgbClr val="5B4F47"/>
                </a:solidFill>
                <a:latin typeface="Alegreya Ultra-Bold"/>
              </a:rPr>
              <a:t>Employment Insurance Caregiving Beneftis and Leave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51436" y="3206241"/>
            <a:ext cx="635678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Provides Financial assitance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51436" y="4034916"/>
            <a:ext cx="7518696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Earn 55% of your earning, upto $650 per week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51436" y="5215477"/>
            <a:ext cx="7518696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You don’t have a related, but must be consider as a family member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251436" y="6488254"/>
            <a:ext cx="7518696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433831"/>
                </a:solidFill>
                <a:latin typeface="Alegreya"/>
              </a:rPr>
              <a:t>Max 52 weeks of benefits following the date person is certified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334694" y="2304729"/>
            <a:ext cx="2900009" cy="539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153">
                <a:solidFill>
                  <a:srgbClr val="FFFFFF"/>
                </a:solidFill>
                <a:latin typeface="Open Sans Bold"/>
              </a:rPr>
              <a:t>Descriptions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832393" y="9430918"/>
            <a:ext cx="6356782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360"/>
              </a:lnSpc>
              <a:spcBef>
                <a:spcPct val="0"/>
              </a:spcBef>
            </a:pPr>
            <a:r>
              <a:rPr lang="en-US" sz="2800">
                <a:solidFill>
                  <a:srgbClr val="433831"/>
                </a:solidFill>
                <a:latin typeface="Alegreya"/>
              </a:rPr>
              <a:t>(Service Canada, 2023)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251436" y="7812229"/>
            <a:ext cx="701918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legreya"/>
              </a:rPr>
              <a:t>Person has to be certified by MRP or NP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649646" y="8146240"/>
            <a:ext cx="6104014" cy="24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1600">
                <a:solidFill>
                  <a:srgbClr val="000000"/>
                </a:solidFill>
                <a:latin typeface="Alegreya Medium"/>
              </a:rPr>
              <a:t>https://www.canada.ca/en/services/benefits/ei/caregiving.html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DAFy2Lrh5FE</dc:identifier>
  <dcterms:modified xsi:type="dcterms:W3CDTF">2011-08-01T06:04:30Z</dcterms:modified>
  <cp:revision>1</cp:revision>
  <dc:title>4740 Complexity Powerpoint</dc:title>
</cp:coreProperties>
</file>